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2"/>
  </p:notesMasterIdLst>
  <p:sldIdLst>
    <p:sldId id="260" r:id="rId5"/>
    <p:sldId id="366" r:id="rId6"/>
    <p:sldId id="367" r:id="rId7"/>
    <p:sldId id="365" r:id="rId8"/>
    <p:sldId id="364" r:id="rId9"/>
    <p:sldId id="257" r:id="rId10"/>
    <p:sldId id="368" r:id="rId11"/>
    <p:sldId id="369" r:id="rId12"/>
    <p:sldId id="370" r:id="rId13"/>
    <p:sldId id="371" r:id="rId14"/>
    <p:sldId id="372" r:id="rId15"/>
    <p:sldId id="278" r:id="rId16"/>
    <p:sldId id="856" r:id="rId17"/>
    <p:sldId id="290" r:id="rId18"/>
    <p:sldId id="852" r:id="rId19"/>
    <p:sldId id="853" r:id="rId20"/>
    <p:sldId id="259" r:id="rId21"/>
    <p:sldId id="258" r:id="rId22"/>
    <p:sldId id="287" r:id="rId23"/>
    <p:sldId id="854" r:id="rId24"/>
    <p:sldId id="855" r:id="rId25"/>
    <p:sldId id="871" r:id="rId26"/>
    <p:sldId id="872" r:id="rId27"/>
    <p:sldId id="873" r:id="rId28"/>
    <p:sldId id="868" r:id="rId29"/>
    <p:sldId id="870" r:id="rId30"/>
    <p:sldId id="874" r:id="rId31"/>
    <p:sldId id="859" r:id="rId32"/>
    <p:sldId id="862" r:id="rId33"/>
    <p:sldId id="865" r:id="rId34"/>
    <p:sldId id="869" r:id="rId35"/>
    <p:sldId id="867" r:id="rId36"/>
    <p:sldId id="866" r:id="rId37"/>
    <p:sldId id="863" r:id="rId38"/>
    <p:sldId id="864" r:id="rId39"/>
    <p:sldId id="876" r:id="rId40"/>
    <p:sldId id="363"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78">
          <p15:clr>
            <a:srgbClr val="A4A3A4"/>
          </p15:clr>
        </p15:guide>
        <p15:guide id="2" orient="horz" pos="3490">
          <p15:clr>
            <a:srgbClr val="A4A3A4"/>
          </p15:clr>
        </p15:guide>
        <p15:guide id="3" orient="horz" pos="3379">
          <p15:clr>
            <a:srgbClr val="A4A3A4"/>
          </p15:clr>
        </p15:guide>
        <p15:guide id="4" orient="horz" pos="1964">
          <p15:clr>
            <a:srgbClr val="A4A3A4"/>
          </p15:clr>
        </p15:guide>
        <p15:guide id="5" orient="horz" pos="2099">
          <p15:clr>
            <a:srgbClr val="A4A3A4"/>
          </p15:clr>
        </p15:guide>
        <p15:guide id="6" orient="horz" pos="795">
          <p15:clr>
            <a:srgbClr val="A4A3A4"/>
          </p15:clr>
        </p15:guide>
        <p15:guide id="7" orient="horz" pos="666">
          <p15:clr>
            <a:srgbClr val="A4A3A4"/>
          </p15:clr>
        </p15:guide>
        <p15:guide id="8" pos="3403">
          <p15:clr>
            <a:srgbClr val="A4A3A4"/>
          </p15:clr>
        </p15:guide>
        <p15:guide id="9" pos="351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9AB2"/>
    <a:srgbClr val="FEC20D"/>
    <a:srgbClr val="053773"/>
    <a:srgbClr val="89C32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4865" autoAdjust="0"/>
  </p:normalViewPr>
  <p:slideViewPr>
    <p:cSldViewPr snapToGrid="0" snapToObjects="1">
      <p:cViewPr varScale="1">
        <p:scale>
          <a:sx n="74" d="100"/>
          <a:sy n="74" d="100"/>
        </p:scale>
        <p:origin x="2646" y="60"/>
      </p:cViewPr>
      <p:guideLst>
        <p:guide orient="horz" pos="3378"/>
        <p:guide orient="horz" pos="3490"/>
        <p:guide orient="horz" pos="3379"/>
        <p:guide orient="horz" pos="1964"/>
        <p:guide orient="horz" pos="2099"/>
        <p:guide orient="horz" pos="795"/>
        <p:guide orient="horz" pos="666"/>
        <p:guide pos="3403"/>
        <p:guide pos="351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2.jpeg>
</file>

<file path=ppt/media/image23.jpeg>
</file>

<file path=ppt/media/image24.tmp>
</file>

<file path=ppt/media/image25.tmp>
</file>

<file path=ppt/media/image26.tmp>
</file>

<file path=ppt/media/image27.tmp>
</file>

<file path=ppt/media/image28.tmp>
</file>

<file path=ppt/media/image29.tmp>
</file>

<file path=ppt/media/image3.jpg>
</file>

<file path=ppt/media/image30.tmp>
</file>

<file path=ppt/media/image31.tmp>
</file>

<file path=ppt/media/image32.tmp>
</file>

<file path=ppt/media/image33.tmp>
</file>

<file path=ppt/media/image34.tmp>
</file>

<file path=ppt/media/image35.tmp>
</file>

<file path=ppt/media/image36.tmp>
</file>

<file path=ppt/media/image37.tmp>
</file>

<file path=ppt/media/image38.tmp>
</file>

<file path=ppt/media/image39.tmp>
</file>

<file path=ppt/media/image4.png>
</file>

<file path=ppt/media/image40.tmp>
</file>

<file path=ppt/media/image41.tmp>
</file>

<file path=ppt/media/image42.tmp>
</file>

<file path=ppt/media/image43.tmp>
</file>

<file path=ppt/media/image44.tmp>
</file>

<file path=ppt/media/image45.tmp>
</file>

<file path=ppt/media/image46.tmp>
</file>

<file path=ppt/media/image47.tmp>
</file>

<file path=ppt/media/image48.tmp>
</file>

<file path=ppt/media/image49.tmp>
</file>

<file path=ppt/media/image5.png>
</file>

<file path=ppt/media/image50.tmp>
</file>

<file path=ppt/media/image51.tmp>
</file>

<file path=ppt/media/image52.tmp>
</file>

<file path=ppt/media/image53.tmp>
</file>

<file path=ppt/media/image54.tmp>
</file>

<file path=ppt/media/image55.tmp>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4643E8-7A84-1C46-BD5E-B291CD34BF80}" type="datetimeFigureOut">
              <a:rPr lang="en-US" smtClean="0"/>
              <a:t>11/14/2022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7DC1755-625D-A742-ACDB-726AD4CDF29D}" type="slidenum">
              <a:rPr lang="en-US" smtClean="0"/>
              <a:t>‹#›</a:t>
            </a:fld>
            <a:endParaRPr lang="en-US" dirty="0"/>
          </a:p>
        </p:txBody>
      </p:sp>
    </p:spTree>
    <p:extLst>
      <p:ext uri="{BB962C8B-B14F-4D97-AF65-F5344CB8AC3E}">
        <p14:creationId xmlns:p14="http://schemas.microsoft.com/office/powerpoint/2010/main" val="381739285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7DC1755-625D-A742-ACDB-726AD4CDF29D}" type="slidenum">
              <a:rPr lang="en-US" smtClean="0"/>
              <a:t>1</a:t>
            </a:fld>
            <a:endParaRPr lang="en-US" dirty="0"/>
          </a:p>
        </p:txBody>
      </p:sp>
    </p:spTree>
    <p:extLst>
      <p:ext uri="{BB962C8B-B14F-4D97-AF65-F5344CB8AC3E}">
        <p14:creationId xmlns:p14="http://schemas.microsoft.com/office/powerpoint/2010/main" val="35014220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a quick reference. What you are looking at is the metrics of how many times the soils information is being used in CART. Some of the soil services are missing so it doesn’t reflect all the numbers, but this is what we can tract. </a:t>
            </a:r>
          </a:p>
        </p:txBody>
      </p:sp>
      <p:sp>
        <p:nvSpPr>
          <p:cNvPr id="4" name="Slide Number Placeholder 3"/>
          <p:cNvSpPr>
            <a:spLocks noGrp="1"/>
          </p:cNvSpPr>
          <p:nvPr>
            <p:ph type="sldNum" sz="quarter" idx="5"/>
          </p:nvPr>
        </p:nvSpPr>
        <p:spPr/>
        <p:txBody>
          <a:bodyPr/>
          <a:lstStyle/>
          <a:p>
            <a:fld id="{57DC1755-625D-A742-ACDB-726AD4CDF29D}" type="slidenum">
              <a:rPr lang="en-US" smtClean="0"/>
              <a:t>13</a:t>
            </a:fld>
            <a:endParaRPr lang="en-US"/>
          </a:p>
        </p:txBody>
      </p:sp>
    </p:spTree>
    <p:extLst>
      <p:ext uri="{BB962C8B-B14F-4D97-AF65-F5344CB8AC3E}">
        <p14:creationId xmlns:p14="http://schemas.microsoft.com/office/powerpoint/2010/main" val="35693888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r>
              <a:rPr lang="en-US" sz="1800" dirty="0">
                <a:effectLst/>
                <a:latin typeface="Georgia" panose="02040502050405020303" pitchFamily="18" charset="0"/>
                <a:ea typeface="Times New Roman" panose="02020603050405020304" pitchFamily="18" charset="0"/>
                <a:cs typeface="Calibri" panose="020F0502020204030204" pitchFamily="34" charset="0"/>
              </a:rPr>
              <a:t>With the advent of CART, we had the challenge and opportunity to rapidly accelerate soil data delivery into the conservation planning and ranking process. Many of our soil interpretations and the methods we use to create them fit well with the concepts of resource concerns on a field and the limitations or assumptions that CART uses.</a:t>
            </a:r>
            <a:endParaRPr lang="en-US" sz="1800" dirty="0">
              <a:effectLst/>
              <a:latin typeface="Times New Roman" panose="02020603050405020304" pitchFamily="18" charset="0"/>
              <a:ea typeface="Times New Roman" panose="02020603050405020304" pitchFamily="18" charset="0"/>
            </a:endParaRPr>
          </a:p>
          <a:p>
            <a:pPr marL="0" marR="0"/>
            <a:r>
              <a:rPr lang="en-US" sz="1800" dirty="0">
                <a:effectLst/>
                <a:latin typeface="Georgia" panose="02040502050405020303" pitchFamily="18" charset="0"/>
                <a:ea typeface="Times New Roman" panose="02020603050405020304" pitchFamily="18" charset="0"/>
                <a:cs typeface="Calibri" panose="020F0502020204030204" pitchFamily="34" charset="0"/>
              </a:rPr>
              <a:t> </a:t>
            </a:r>
            <a:endParaRPr lang="en-US" sz="1800" dirty="0">
              <a:effectLst/>
              <a:latin typeface="Times New Roman" panose="02020603050405020304" pitchFamily="18" charset="0"/>
              <a:ea typeface="Times New Roman" panose="02020603050405020304" pitchFamily="18" charset="0"/>
            </a:endParaRPr>
          </a:p>
          <a:p>
            <a:pPr marL="0" marR="0"/>
            <a:r>
              <a:rPr lang="en-US" sz="1800" dirty="0">
                <a:effectLst/>
                <a:latin typeface="Georgia" panose="02040502050405020303" pitchFamily="18" charset="0"/>
                <a:ea typeface="Times New Roman" panose="02020603050405020304" pitchFamily="18" charset="0"/>
                <a:cs typeface="Calibri" panose="020F0502020204030204" pitchFamily="34" charset="0"/>
              </a:rPr>
              <a:t>During the planning and assessment process, the conservationists select the resource concerns that they want to assess with the producers. CART assessments operate on a “most limiting factor” assumption for conservation treatment needs, which aligns with our soil interpretations and limitations algorithms. A field can be designated high risk if a significant extent of the spatial boundary (the planning land unit (PLU), boundary drawn by the conservationists) has a limiting factor for the resource concern being evaluated by the conservationist. </a:t>
            </a:r>
            <a:r>
              <a:rPr lang="en-US" sz="1800" dirty="0">
                <a:effectLst/>
                <a:latin typeface="Times New Roman" panose="02020603050405020304" pitchFamily="18" charset="0"/>
                <a:ea typeface="Calibri" panose="020F0502020204030204" pitchFamily="34" charset="0"/>
              </a:rPr>
              <a:t>If the planner selects this resource concern component for assessment. The soil web service will be used to determine the percentage of soils </a:t>
            </a:r>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14</a:t>
            </a:fld>
            <a:endParaRPr lang="en-US"/>
          </a:p>
        </p:txBody>
      </p:sp>
    </p:spTree>
    <p:extLst>
      <p:ext uri="{BB962C8B-B14F-4D97-AF65-F5344CB8AC3E}">
        <p14:creationId xmlns:p14="http://schemas.microsoft.com/office/powerpoint/2010/main" val="5721342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CART has four resource concerns related to Soil Quality Degradation and each will involve analysis of soil interpretation data from the Soil Data Access Query service. Soil maps and reports for these interpretations are also available from Web Soil Survey. Both applications are connecting to the same soils database. SSURGO information is used in 18 </a:t>
            </a:r>
            <a:r>
              <a:rPr lang="en-US" sz="1200">
                <a:solidFill>
                  <a:srgbClr val="053773"/>
                </a:solidFill>
              </a:rPr>
              <a:t>different resource </a:t>
            </a:r>
            <a:r>
              <a:rPr lang="en-US" sz="1200" dirty="0">
                <a:solidFill>
                  <a:srgbClr val="053773"/>
                </a:solidFill>
              </a:rPr>
              <a:t>concerns. </a:t>
            </a: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15</a:t>
            </a:fld>
            <a:endParaRPr lang="en-US" dirty="0"/>
          </a:p>
        </p:txBody>
      </p:sp>
    </p:spTree>
    <p:extLst>
      <p:ext uri="{BB962C8B-B14F-4D97-AF65-F5344CB8AC3E}">
        <p14:creationId xmlns:p14="http://schemas.microsoft.com/office/powerpoint/2010/main" val="22590023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120000"/>
              </a:lnSpc>
              <a:buFont typeface="Arial" panose="020B0604020202020204" pitchFamily="34" charset="0"/>
              <a:buChar char="•"/>
            </a:pPr>
            <a:r>
              <a:rPr lang="en-US" sz="8000" dirty="0"/>
              <a:t>The request for soils data begins once planned </a:t>
            </a:r>
            <a:r>
              <a:rPr lang="en-US" sz="8000" dirty="0" err="1"/>
              <a:t>landunits</a:t>
            </a:r>
            <a:r>
              <a:rPr lang="en-US" sz="8000" dirty="0"/>
              <a:t> have been selected.</a:t>
            </a:r>
          </a:p>
          <a:p>
            <a:pPr marL="342900" indent="-342900">
              <a:lnSpc>
                <a:spcPct val="120000"/>
              </a:lnSpc>
              <a:buFont typeface="Arial" panose="020B0604020202020204" pitchFamily="34" charset="0"/>
              <a:buChar char="•"/>
            </a:pPr>
            <a:r>
              <a:rPr lang="en-US" sz="8000" dirty="0"/>
              <a:t>The request is in the form of an SQL query and contains:</a:t>
            </a:r>
          </a:p>
          <a:p>
            <a:pPr marL="1085850" lvl="1" indent="-342900">
              <a:lnSpc>
                <a:spcPct val="120000"/>
              </a:lnSpc>
              <a:buFont typeface="Arial" panose="020B0604020202020204" pitchFamily="34" charset="0"/>
              <a:buChar char="•"/>
            </a:pPr>
            <a:r>
              <a:rPr lang="en-US" sz="7200" dirty="0"/>
              <a:t>Landunit identifier</a:t>
            </a:r>
          </a:p>
          <a:p>
            <a:pPr marL="1085850" lvl="1" indent="-342900">
              <a:lnSpc>
                <a:spcPct val="120000"/>
              </a:lnSpc>
              <a:buFont typeface="Arial" panose="020B0604020202020204" pitchFamily="34" charset="0"/>
              <a:buChar char="•"/>
            </a:pPr>
            <a:r>
              <a:rPr lang="en-US" sz="7200" dirty="0"/>
              <a:t>Bounding coordinates</a:t>
            </a:r>
          </a:p>
          <a:p>
            <a:pPr marL="342900" indent="-342900">
              <a:lnSpc>
                <a:spcPct val="120000"/>
              </a:lnSpc>
              <a:buFont typeface="Arial" panose="020B0604020202020204" pitchFamily="34" charset="0"/>
              <a:buChar char="•"/>
            </a:pPr>
            <a:r>
              <a:rPr lang="en-US" sz="8000" dirty="0"/>
              <a:t>CART will automatically send the request to Soil Data Access Query Service.</a:t>
            </a:r>
          </a:p>
          <a:p>
            <a:pPr marL="342900" indent="-342900">
              <a:lnSpc>
                <a:spcPct val="120000"/>
              </a:lnSpc>
              <a:buFont typeface="Arial" panose="020B0604020202020204" pitchFamily="34" charset="0"/>
              <a:buChar char="•"/>
            </a:pPr>
            <a:r>
              <a:rPr lang="en-US" sz="8000" dirty="0"/>
              <a:t>Map layers are processed in the background and will not be displayed</a:t>
            </a:r>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16</a:t>
            </a:fld>
            <a:endParaRPr lang="en-US" dirty="0"/>
          </a:p>
        </p:txBody>
      </p:sp>
    </p:spTree>
    <p:extLst>
      <p:ext uri="{BB962C8B-B14F-4D97-AF65-F5344CB8AC3E}">
        <p14:creationId xmlns:p14="http://schemas.microsoft.com/office/powerpoint/2010/main" val="2266163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The map on the left shows 8 different soils within this landunit. The map on the right side illustrates risk of surface salinization. The red polygon indicates an area of high risk for surface salinization, yellow areas have a moderate risk and green areas are low risk.</a:t>
            </a: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17</a:t>
            </a:fld>
            <a:endParaRPr lang="en-US" dirty="0"/>
          </a:p>
        </p:txBody>
      </p:sp>
    </p:spTree>
    <p:extLst>
      <p:ext uri="{BB962C8B-B14F-4D97-AF65-F5344CB8AC3E}">
        <p14:creationId xmlns:p14="http://schemas.microsoft.com/office/powerpoint/2010/main" val="33969170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In the example, the Query service has returned soils data for the ‘Risk of Surface Salt Concentration’ within the landunit. The rating data shown in table below is then used to calculate the magnitude of each rating as both a landunit percentage and as landunit acres.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053773"/>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Areas with the highest risk will be assigned a rating number of 1. Areas with a lower risk will be assigned a larger rating number. Rating values are calculated using soils data at the soil component level.</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053773"/>
              </a:solidFill>
            </a:endParaRP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18</a:t>
            </a:fld>
            <a:endParaRPr lang="en-US" dirty="0"/>
          </a:p>
        </p:txBody>
      </p:sp>
    </p:spTree>
    <p:extLst>
      <p:ext uri="{BB962C8B-B14F-4D97-AF65-F5344CB8AC3E}">
        <p14:creationId xmlns:p14="http://schemas.microsoft.com/office/powerpoint/2010/main" val="8841861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The service request then calculates the rolling sum values for </a:t>
            </a:r>
            <a:r>
              <a:rPr lang="en-US" sz="1200" dirty="0" err="1">
                <a:solidFill>
                  <a:srgbClr val="053773"/>
                </a:solidFill>
              </a:rPr>
              <a:t>rating_acres</a:t>
            </a:r>
            <a:r>
              <a:rPr lang="en-US" sz="1200" dirty="0">
                <a:solidFill>
                  <a:srgbClr val="053773"/>
                </a:solidFill>
              </a:rPr>
              <a:t> and rating percent for each resource concern and finds the single most limiting rating (per landunit) that comprises </a:t>
            </a:r>
            <a:r>
              <a:rPr lang="en-US" sz="1200" b="1" dirty="0">
                <a:solidFill>
                  <a:srgbClr val="053773"/>
                </a:solidFill>
              </a:rPr>
              <a:t>at least 10% by area or 10 acres</a:t>
            </a:r>
            <a:r>
              <a:rPr lang="en-US" sz="1200" dirty="0">
                <a:solidFill>
                  <a:srgbClr val="053773"/>
                </a:solidFill>
              </a:rPr>
              <a: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053773"/>
              </a:solidFill>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In this example, it is the second row that meets these criteria and will be provided to the CART application as the landunit rating for Concentration of Salts and Other Chemicals. It is important to understand that the functionality for calculating landunit ratings is not available from Web Soil Survey. It is only designed to provide soil maps and reports.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solidFill>
                <a:srgbClr val="053773"/>
              </a:solidFill>
            </a:endParaRP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19</a:t>
            </a:fld>
            <a:endParaRPr lang="en-US" dirty="0"/>
          </a:p>
        </p:txBody>
      </p:sp>
    </p:spTree>
    <p:extLst>
      <p:ext uri="{BB962C8B-B14F-4D97-AF65-F5344CB8AC3E}">
        <p14:creationId xmlns:p14="http://schemas.microsoft.com/office/powerpoint/2010/main" val="3081208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53773"/>
                </a:solidFill>
              </a:rPr>
              <a:t>The final Soil Data Access landunit ratings for each of the resource concerns will be returned to CART for awarding of points. The publication date of the soils data will also be returned to CART as metadata. This will ensure that any of the Soil Quality Degradation ratings can be tied back to a particular version of SSURGO soils data.</a:t>
            </a: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20</a:t>
            </a:fld>
            <a:endParaRPr lang="en-US" dirty="0"/>
          </a:p>
        </p:txBody>
      </p:sp>
    </p:spTree>
    <p:extLst>
      <p:ext uri="{BB962C8B-B14F-4D97-AF65-F5344CB8AC3E}">
        <p14:creationId xmlns:p14="http://schemas.microsoft.com/office/powerpoint/2010/main" val="5849398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Georgia" panose="02040502050405020303" pitchFamily="18" charset="0"/>
                <a:ea typeface="Times New Roman" panose="02020603050405020304" pitchFamily="18" charset="0"/>
                <a:cs typeface="Calibri" panose="020F0502020204030204" pitchFamily="34" charset="0"/>
              </a:rPr>
              <a:t>Aligning the soil map units and the fields (PLUs) spatially to make consistent determinations takes some geospatial processing. Since fields are rarely comprised of a single soil map unit with uniform topography, the “dominant critical” area and most limiting factor needs to be identified and rated. The soil data automation scripts perform three steps:</a:t>
            </a:r>
            <a:endParaRPr lang="en-US" sz="18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effectLst/>
                <a:latin typeface="Georgia" panose="02040502050405020303" pitchFamily="18" charset="0"/>
                <a:ea typeface="Times New Roman" panose="02020603050405020304" pitchFamily="18" charset="0"/>
                <a:cs typeface="Calibri" panose="020F0502020204030204" pitchFamily="34" charset="0"/>
              </a:rPr>
              <a:t> </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mj-lt"/>
              <a:buAutoNum type="arabicPeriod"/>
            </a:pPr>
            <a:r>
              <a:rPr lang="en-US" sz="1800" dirty="0">
                <a:effectLst/>
                <a:latin typeface="Georgia" panose="02040502050405020303" pitchFamily="18" charset="0"/>
                <a:ea typeface="Times New Roman" panose="02020603050405020304" pitchFamily="18" charset="0"/>
                <a:cs typeface="Calibri" panose="020F0502020204030204" pitchFamily="34" charset="0"/>
              </a:rPr>
              <a:t>Disaggregate the map unit components</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mj-lt"/>
              <a:buAutoNum type="arabicPeriod"/>
            </a:pPr>
            <a:r>
              <a:rPr lang="en-US" sz="1800" dirty="0">
                <a:effectLst/>
                <a:latin typeface="Georgia" panose="02040502050405020303" pitchFamily="18" charset="0"/>
                <a:ea typeface="Times New Roman" panose="02020603050405020304" pitchFamily="18" charset="0"/>
                <a:cs typeface="Calibri" panose="020F0502020204030204" pitchFamily="34" charset="0"/>
              </a:rPr>
              <a:t>Assign them to the PLU</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mj-lt"/>
              <a:buAutoNum type="arabicPeriod"/>
            </a:pPr>
            <a:r>
              <a:rPr lang="en-US" sz="1800" dirty="0">
                <a:effectLst/>
                <a:latin typeface="Georgia" panose="02040502050405020303" pitchFamily="18" charset="0"/>
                <a:ea typeface="Times New Roman" panose="02020603050405020304" pitchFamily="18" charset="0"/>
                <a:cs typeface="Calibri" panose="020F0502020204030204" pitchFamily="34" charset="0"/>
              </a:rPr>
              <a:t>Determine a rating for that PLU</a:t>
            </a:r>
          </a:p>
          <a:p>
            <a:pPr marL="342900" marR="0" lvl="0" indent="-342900">
              <a:spcBef>
                <a:spcPts val="0"/>
              </a:spcBef>
              <a:spcAft>
                <a:spcPts val="0"/>
              </a:spcAft>
              <a:buFont typeface="+mj-lt"/>
              <a:buAutoNum type="arabicPeriod"/>
            </a:pPr>
            <a:endParaRPr lang="en-US" sz="1800" dirty="0">
              <a:effectLst/>
              <a:latin typeface="Georgia" panose="02040502050405020303" pitchFamily="18" charset="0"/>
              <a:ea typeface="Times New Roman" panose="02020603050405020304" pitchFamily="18" charset="0"/>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 typeface="+mj-lt"/>
              <a:buNone/>
              <a:tabLst/>
              <a:defRPr/>
            </a:pPr>
            <a:r>
              <a:rPr lang="en-US" sz="1800" dirty="0">
                <a:effectLst/>
                <a:latin typeface="Georgia" panose="02040502050405020303" pitchFamily="18" charset="0"/>
                <a:ea typeface="Times New Roman" panose="02020603050405020304" pitchFamily="18" charset="0"/>
                <a:cs typeface="Calibri" panose="020F0502020204030204" pitchFamily="34" charset="0"/>
              </a:rPr>
              <a:t>The soils data scripts essentially disaggregate the components in a map unit and put them in a giant bucket (planned land unit). It then makes a determination on that planned land unit. The aggregation is different from how we normally aggregate data such as dominant condition, weighted average, or dominant component. For CART, what we have been doing is a “dominant critical” aggregation because fields rarely are comprised of a single soil map unit with uniform topography. To ensure that the planned system is adequate for the significant parts of the field or conservation management unit, the “dominant critical” area needs to be identified. The “dominant critical” area is the area of the field that is used to represent the entire field or PLU) for conservation plan development on that field or PLU. The “dominant critical” area is determined at 10% of the area that meets the most limiting factor for the planned land unit. A PLU but that doesn’t mean that the entire PLU needs the same uniform level of treatment. For example, you plan for a terrace or the grassed waterway in the impacted area and not for the entire field. </a:t>
            </a:r>
            <a:endParaRPr lang="en-US" sz="1800" dirty="0">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mj-lt"/>
              <a:buAutoNum type="arabicPeriod"/>
            </a:pP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21</a:t>
            </a:fld>
            <a:endParaRPr lang="en-US" dirty="0"/>
          </a:p>
        </p:txBody>
      </p:sp>
    </p:spTree>
    <p:extLst>
      <p:ext uri="{BB962C8B-B14F-4D97-AF65-F5344CB8AC3E}">
        <p14:creationId xmlns:p14="http://schemas.microsoft.com/office/powerpoint/2010/main" val="1696876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present a brief overview of soil geospatial data management and some basics on CD and CART. Disclaimer…. This is not a comprehensive or in-depth guide to the use of CART or CD but is intended brainstorm on the possibilities of using soils data within these platforms. As you know for CART assessments Soil Data Access is queried automatically for the PLU and the soils data is returned. For ranking it’s a different story. </a:t>
            </a:r>
          </a:p>
          <a:p>
            <a:endParaRPr lang="en-US" dirty="0"/>
          </a:p>
          <a:p>
            <a:r>
              <a:rPr lang="en-US" dirty="0"/>
              <a:t>• Ranking</a:t>
            </a:r>
          </a:p>
          <a:p>
            <a:endParaRPr lang="en-US" dirty="0"/>
          </a:p>
          <a:p>
            <a:r>
              <a:rPr lang="en-US" dirty="0"/>
              <a:t>CART allows for the use of national or state specific data in the development of Ranking Pool display groups. </a:t>
            </a:r>
          </a:p>
          <a:p>
            <a:r>
              <a:rPr lang="en-US" dirty="0"/>
              <a:t>States may be required to use national datasets for some landscape or working lands for wildlife initiatives, but… will have the flexibility to use their own geospatial datasets for most of the ranking process. </a:t>
            </a:r>
          </a:p>
        </p:txBody>
      </p:sp>
      <p:sp>
        <p:nvSpPr>
          <p:cNvPr id="4" name="Slide Number Placeholder 3"/>
          <p:cNvSpPr>
            <a:spLocks noGrp="1"/>
          </p:cNvSpPr>
          <p:nvPr>
            <p:ph type="sldNum" sz="quarter" idx="5"/>
          </p:nvPr>
        </p:nvSpPr>
        <p:spPr/>
        <p:txBody>
          <a:bodyPr/>
          <a:lstStyle/>
          <a:p>
            <a:fld id="{57DC1755-625D-A742-ACDB-726AD4CDF29D}" type="slidenum">
              <a:rPr lang="en-US" smtClean="0"/>
              <a:t>22</a:t>
            </a:fld>
            <a:endParaRPr lang="en-US" dirty="0"/>
          </a:p>
        </p:txBody>
      </p:sp>
    </p:spTree>
    <p:extLst>
      <p:ext uri="{BB962C8B-B14F-4D97-AF65-F5344CB8AC3E}">
        <p14:creationId xmlns:p14="http://schemas.microsoft.com/office/powerpoint/2010/main" val="1181191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4</a:t>
            </a:fld>
            <a:endParaRPr lang="en-US" dirty="0"/>
          </a:p>
        </p:txBody>
      </p:sp>
    </p:spTree>
    <p:extLst>
      <p:ext uri="{BB962C8B-B14F-4D97-AF65-F5344CB8AC3E}">
        <p14:creationId xmlns:p14="http://schemas.microsoft.com/office/powerpoint/2010/main" val="29724867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CART, Geospatial data can be used in several ways within the ranking process including the following:</a:t>
            </a:r>
          </a:p>
          <a:p>
            <a:r>
              <a:rPr lang="en-US" dirty="0"/>
              <a:t>• Applicability</a:t>
            </a:r>
          </a:p>
          <a:p>
            <a:r>
              <a:rPr lang="en-US" dirty="0"/>
              <a:t>A single Applicability Question per ranking pool is allowed in CART version 1. The question can be geospatial and use any polygon geometry to determine the extent of a ranking pool; such as a state boundary, a set of counties, or a specific watershed. The question can also be text based to determine factors such as an application type or participant status for the ranking pool. When CART determines applicable ranking pools for a given assessment it will return only those that return a positive response to the applicability question.</a:t>
            </a:r>
          </a:p>
          <a:p>
            <a:r>
              <a:rPr lang="en-US" dirty="0"/>
              <a:t>• Category</a:t>
            </a:r>
          </a:p>
          <a:p>
            <a:r>
              <a:rPr lang="en-US" dirty="0"/>
              <a:t>A single Category Question per ranking pool is allowed in CART version 1 and can be geospatial or text based. Geospatial questions must be polygon geometry and attribute values can be used to determine unique categories. The category question is used for a ranking pool to group applications, so they are ranked with ‘like’ applications. (a good example of using categorical ranking would be by MLRA potentially. All applicants within a certain MLRA would compete against each other whereas, applicants in another MLRA would compete only against those that are within their MLRA.)</a:t>
            </a:r>
          </a:p>
          <a:p>
            <a:r>
              <a:rPr lang="en-US" dirty="0"/>
              <a:t>• Program</a:t>
            </a:r>
          </a:p>
          <a:p>
            <a:r>
              <a:rPr lang="en-US" dirty="0"/>
              <a:t>Program questions can be geospatial or text based and are used for Program priorities or policy based ranking questions. They can be configured to be conditional depending on how other questions are answered, can be yes/no, multiple choice and points can be positive or negative.</a:t>
            </a:r>
          </a:p>
          <a:p>
            <a:r>
              <a:rPr lang="en-US" dirty="0"/>
              <a:t>• Resource</a:t>
            </a:r>
          </a:p>
          <a:p>
            <a:r>
              <a:rPr lang="en-US" dirty="0"/>
              <a:t>Resource questions can be geospatial or text based and are used for Resource priorities or resource based ranking questions. They can be configured to be conditional depending on how other questions are answered, can be yes/no, multiple choice and points can be positive or negative. The same soil interpretations used in the assessment process could be used here for ranking. </a:t>
            </a:r>
          </a:p>
        </p:txBody>
      </p:sp>
      <p:sp>
        <p:nvSpPr>
          <p:cNvPr id="4" name="Slide Number Placeholder 3"/>
          <p:cNvSpPr>
            <a:spLocks noGrp="1"/>
          </p:cNvSpPr>
          <p:nvPr>
            <p:ph type="sldNum" sz="quarter" idx="5"/>
          </p:nvPr>
        </p:nvSpPr>
        <p:spPr/>
        <p:txBody>
          <a:bodyPr/>
          <a:lstStyle/>
          <a:p>
            <a:fld id="{57DC1755-625D-A742-ACDB-726AD4CDF29D}" type="slidenum">
              <a:rPr lang="en-US" smtClean="0"/>
              <a:t>23</a:t>
            </a:fld>
            <a:endParaRPr lang="en-US" dirty="0"/>
          </a:p>
        </p:txBody>
      </p:sp>
    </p:spTree>
    <p:extLst>
      <p:ext uri="{BB962C8B-B14F-4D97-AF65-F5344CB8AC3E}">
        <p14:creationId xmlns:p14="http://schemas.microsoft.com/office/powerpoint/2010/main" val="18894501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number of Geospatial Analysis options available for use within CART. Intersect, Intersect with Percent, Buffer, Contains, Contained, and attribute queries. We won’t go into detail on each one but just know they are available for use. </a:t>
            </a:r>
          </a:p>
        </p:txBody>
      </p:sp>
      <p:sp>
        <p:nvSpPr>
          <p:cNvPr id="4" name="Slide Number Placeholder 3"/>
          <p:cNvSpPr>
            <a:spLocks noGrp="1"/>
          </p:cNvSpPr>
          <p:nvPr>
            <p:ph type="sldNum" sz="quarter" idx="5"/>
          </p:nvPr>
        </p:nvSpPr>
        <p:spPr/>
        <p:txBody>
          <a:bodyPr/>
          <a:lstStyle/>
          <a:p>
            <a:fld id="{57DC1755-625D-A742-ACDB-726AD4CDF29D}" type="slidenum">
              <a:rPr lang="en-US" smtClean="0"/>
              <a:t>24</a:t>
            </a:fld>
            <a:endParaRPr lang="en-US" dirty="0"/>
          </a:p>
        </p:txBody>
      </p:sp>
    </p:spTree>
    <p:extLst>
      <p:ext uri="{BB962C8B-B14F-4D97-AF65-F5344CB8AC3E}">
        <p14:creationId xmlns:p14="http://schemas.microsoft.com/office/powerpoint/2010/main" val="24430186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Sure, we could use Web Soil Survey to view soil interpretive ratings for specified conservation practices or for some habitat suitability. Oftentimes, we have too but we could take this a step further and utilize these ratings for screening prior to implementation or to rank contracts.</a:t>
            </a:r>
          </a:p>
        </p:txBody>
      </p:sp>
      <p:sp>
        <p:nvSpPr>
          <p:cNvPr id="4" name="Slide Number Placeholder 3"/>
          <p:cNvSpPr>
            <a:spLocks noGrp="1"/>
          </p:cNvSpPr>
          <p:nvPr>
            <p:ph type="sldNum" sz="quarter" idx="5"/>
          </p:nvPr>
        </p:nvSpPr>
        <p:spPr/>
        <p:txBody>
          <a:bodyPr/>
          <a:lstStyle/>
          <a:p>
            <a:fld id="{57DC1755-625D-A742-ACDB-726AD4CDF29D}" type="slidenum">
              <a:rPr lang="en-US" smtClean="0"/>
              <a:t>25</a:t>
            </a:fld>
            <a:endParaRPr lang="en-US" dirty="0"/>
          </a:p>
        </p:txBody>
      </p:sp>
    </p:spTree>
    <p:extLst>
      <p:ext uri="{BB962C8B-B14F-4D97-AF65-F5344CB8AC3E}">
        <p14:creationId xmlns:p14="http://schemas.microsoft.com/office/powerpoint/2010/main" val="3108310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example, Using the Soil Data Development Toolbox, We can create any soil interpretation available on Web Soil Survey for either the “</a:t>
            </a:r>
            <a:r>
              <a:rPr lang="en-US" dirty="0" err="1"/>
              <a:t>MUPolygon</a:t>
            </a:r>
            <a:r>
              <a:rPr lang="en-US" dirty="0"/>
              <a:t>” which is a vector or the “MapunitRaster_10m_AL_202210”. Keep in mind that Raster products can be used to create vector products, but the vector products are the only types that can be used for ranking in CART currently.</a:t>
            </a:r>
          </a:p>
          <a:p>
            <a:endParaRPr lang="en-US" dirty="0"/>
          </a:p>
          <a:p>
            <a:r>
              <a:rPr lang="en-US" dirty="0"/>
              <a:t>In seconds, we can produce a statewide soil interpretive layer file in ArcMap that we can enhance or modify for use in ranking within CART or for viewing in Conservation Desktop. Statewide vector coverages can be rather large so additional processing may be necessary. We can dissolve these features based on overall </a:t>
            </a:r>
            <a:r>
              <a:rPr lang="en-US" dirty="0" err="1"/>
              <a:t>mapunit</a:t>
            </a:r>
            <a:r>
              <a:rPr lang="en-US" dirty="0"/>
              <a:t> rating to create categories. We could set up funding pools based on only the most suited soils while excluding the soils that are not suited. </a:t>
            </a:r>
          </a:p>
        </p:txBody>
      </p:sp>
      <p:sp>
        <p:nvSpPr>
          <p:cNvPr id="4" name="Slide Number Placeholder 3"/>
          <p:cNvSpPr>
            <a:spLocks noGrp="1"/>
          </p:cNvSpPr>
          <p:nvPr>
            <p:ph type="sldNum" sz="quarter" idx="5"/>
          </p:nvPr>
        </p:nvSpPr>
        <p:spPr/>
        <p:txBody>
          <a:bodyPr/>
          <a:lstStyle/>
          <a:p>
            <a:fld id="{57DC1755-625D-A742-ACDB-726AD4CDF29D}" type="slidenum">
              <a:rPr lang="en-US" smtClean="0"/>
              <a:t>26</a:t>
            </a:fld>
            <a:endParaRPr lang="en-US" dirty="0"/>
          </a:p>
        </p:txBody>
      </p:sp>
    </p:spTree>
    <p:extLst>
      <p:ext uri="{BB962C8B-B14F-4D97-AF65-F5344CB8AC3E}">
        <p14:creationId xmlns:p14="http://schemas.microsoft.com/office/powerpoint/2010/main" val="6270508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 little GIS help we can turn the soil interpretive layer into a layer to be shared to geoportal for use in CD and/or CART for contract ranking based on those areas that are not suited and those areas that are suited to some degree for burrowing habitat. Ask yourself, How would you evaluate this data in CART? This picture is a great example of the use of soil interpretative data for ranking. </a:t>
            </a:r>
          </a:p>
        </p:txBody>
      </p:sp>
      <p:sp>
        <p:nvSpPr>
          <p:cNvPr id="4" name="Slide Number Placeholder 3"/>
          <p:cNvSpPr>
            <a:spLocks noGrp="1"/>
          </p:cNvSpPr>
          <p:nvPr>
            <p:ph type="sldNum" sz="quarter" idx="5"/>
          </p:nvPr>
        </p:nvSpPr>
        <p:spPr/>
        <p:txBody>
          <a:bodyPr/>
          <a:lstStyle/>
          <a:p>
            <a:fld id="{57DC1755-625D-A742-ACDB-726AD4CDF29D}" type="slidenum">
              <a:rPr lang="en-US" smtClean="0"/>
              <a:t>27</a:t>
            </a:fld>
            <a:endParaRPr lang="en-US" dirty="0"/>
          </a:p>
        </p:txBody>
      </p:sp>
    </p:spTree>
    <p:extLst>
      <p:ext uri="{BB962C8B-B14F-4D97-AF65-F5344CB8AC3E}">
        <p14:creationId xmlns:p14="http://schemas.microsoft.com/office/powerpoint/2010/main" val="22782389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talk a little about how to get the geospatial data into CD and CART. </a:t>
            </a:r>
          </a:p>
          <a:p>
            <a:endParaRPr lang="en-US" dirty="0"/>
          </a:p>
          <a:p>
            <a:r>
              <a:rPr lang="en-US" dirty="0"/>
              <a:t>Here is a Screenshot of geoportal – which is the gateway to getting geospatial data into Conservation Desktop.</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As most of you may be aware, data first has to be shared from </a:t>
            </a:r>
            <a:r>
              <a:rPr lang="en-US" dirty="0" err="1"/>
              <a:t>ArcPro</a:t>
            </a:r>
            <a:r>
              <a:rPr lang="en-US" dirty="0"/>
              <a:t> to Geoportal or GIS-states to be accessible in Conservation Desktop.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I’ve been told that If the data is to be used for CART it MUST be stored in geoportal. If it’s viewable data it can be stored in CD.</a:t>
            </a:r>
          </a:p>
          <a:p>
            <a:endParaRPr lang="en-US" dirty="0"/>
          </a:p>
          <a:p>
            <a:r>
              <a:rPr lang="en-US" dirty="0"/>
              <a:t>To find relevant content you can navigate to </a:t>
            </a:r>
            <a:r>
              <a:rPr lang="en-US" dirty="0" err="1"/>
              <a:t>Groups</a:t>
            </a:r>
            <a:r>
              <a:rPr lang="en-US" dirty="0" err="1">
                <a:sym typeface="Wingdings" panose="05000000000000000000" pitchFamily="2" charset="2"/>
              </a:rPr>
              <a:t>My</a:t>
            </a:r>
            <a:r>
              <a:rPr lang="en-US" dirty="0">
                <a:sym typeface="Wingdings" panose="05000000000000000000" pitchFamily="2" charset="2"/>
              </a:rPr>
              <a:t> Organization’s Groups.</a:t>
            </a:r>
            <a:endParaRPr lang="en-US" dirty="0"/>
          </a:p>
        </p:txBody>
      </p:sp>
      <p:sp>
        <p:nvSpPr>
          <p:cNvPr id="4" name="Slide Number Placeholder 3"/>
          <p:cNvSpPr>
            <a:spLocks noGrp="1"/>
          </p:cNvSpPr>
          <p:nvPr>
            <p:ph type="sldNum" sz="quarter" idx="5"/>
          </p:nvPr>
        </p:nvSpPr>
        <p:spPr/>
        <p:txBody>
          <a:bodyPr/>
          <a:lstStyle/>
          <a:p>
            <a:fld id="{DCED72C3-A6C7-5243-9849-BA91E44F280D}" type="slidenum">
              <a:rPr lang="en-US" smtClean="0"/>
              <a:t>28</a:t>
            </a:fld>
            <a:endParaRPr lang="en-US"/>
          </a:p>
        </p:txBody>
      </p:sp>
    </p:spTree>
    <p:extLst>
      <p:ext uri="{BB962C8B-B14F-4D97-AF65-F5344CB8AC3E}">
        <p14:creationId xmlns:p14="http://schemas.microsoft.com/office/powerpoint/2010/main" val="24831076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Screenshot of GIS-States Geoportal – The purpose of the GIS-States portal is to support mobile workflows and the data associated with those mobile workflows. </a:t>
            </a:r>
          </a:p>
          <a:p>
            <a:endParaRPr lang="en-US" dirty="0"/>
          </a:p>
          <a:p>
            <a:r>
              <a:rPr lang="en-US" dirty="0"/>
              <a:t>Again, under </a:t>
            </a:r>
            <a:r>
              <a:rPr lang="en-US" dirty="0" err="1"/>
              <a:t>Groups</a:t>
            </a:r>
            <a:r>
              <a:rPr lang="en-US" dirty="0" err="1">
                <a:sym typeface="Wingdings" panose="05000000000000000000" pitchFamily="2" charset="2"/>
              </a:rPr>
              <a:t></a:t>
            </a:r>
            <a:r>
              <a:rPr lang="en-US" dirty="0" err="1"/>
              <a:t>My</a:t>
            </a:r>
            <a:r>
              <a:rPr lang="en-US" dirty="0"/>
              <a:t> Organization’s Groups we have the Conservation Desktop Users Group which houses all Conservation Desktop facing geospatial content.</a:t>
            </a:r>
          </a:p>
          <a:p>
            <a:endParaRPr lang="en-US" dirty="0"/>
          </a:p>
          <a:p>
            <a:r>
              <a:rPr lang="en-US" dirty="0"/>
              <a:t>How does this relate to soils data. Soil Interpretive layers can be created, modified, or enhanced in </a:t>
            </a:r>
            <a:r>
              <a:rPr lang="en-US" dirty="0" err="1"/>
              <a:t>ArcPro</a:t>
            </a:r>
            <a:r>
              <a:rPr lang="en-US" dirty="0"/>
              <a:t> using a suite of</a:t>
            </a:r>
          </a:p>
          <a:p>
            <a:r>
              <a:rPr lang="en-US" dirty="0"/>
              <a:t>available SSURGO tools such as the Soil Data Development Toolbox, SSURGO on Demand, Soil Data Viewer, among others</a:t>
            </a:r>
          </a:p>
          <a:p>
            <a:endParaRPr lang="en-US" dirty="0"/>
          </a:p>
          <a:p>
            <a:r>
              <a:rPr lang="en-US" dirty="0"/>
              <a:t>They can be published to Geoportal or GIS-States for use in Conservation Desktop as screening or ranking tools. </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Geospatial content published to Geoportal or GIS-States Portal must be saved in the group “Conservation Desktop Users” to be available in CD/CART.</a:t>
            </a:r>
          </a:p>
        </p:txBody>
      </p:sp>
      <p:sp>
        <p:nvSpPr>
          <p:cNvPr id="4" name="Slide Number Placeholder 3"/>
          <p:cNvSpPr>
            <a:spLocks noGrp="1"/>
          </p:cNvSpPr>
          <p:nvPr>
            <p:ph type="sldNum" sz="quarter" idx="5"/>
          </p:nvPr>
        </p:nvSpPr>
        <p:spPr/>
        <p:txBody>
          <a:bodyPr/>
          <a:lstStyle/>
          <a:p>
            <a:fld id="{DCED72C3-A6C7-5243-9849-BA91E44F280D}" type="slidenum">
              <a:rPr lang="en-US" smtClean="0"/>
              <a:t>29</a:t>
            </a:fld>
            <a:endParaRPr lang="en-US"/>
          </a:p>
        </p:txBody>
      </p:sp>
    </p:spTree>
    <p:extLst>
      <p:ext uri="{BB962C8B-B14F-4D97-AF65-F5344CB8AC3E}">
        <p14:creationId xmlns:p14="http://schemas.microsoft.com/office/powerpoint/2010/main" val="6894134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Viewing in Conservation Desktop, we can add a soil interpretive layer as a service. We can make the layer available to only CD or to CART or both. Next, click on the “test connection” button.</a:t>
            </a:r>
          </a:p>
        </p:txBody>
      </p:sp>
      <p:sp>
        <p:nvSpPr>
          <p:cNvPr id="4" name="Slide Number Placeholder 3"/>
          <p:cNvSpPr>
            <a:spLocks noGrp="1"/>
          </p:cNvSpPr>
          <p:nvPr>
            <p:ph type="sldNum" sz="quarter" idx="5"/>
          </p:nvPr>
        </p:nvSpPr>
        <p:spPr/>
        <p:txBody>
          <a:bodyPr/>
          <a:lstStyle/>
          <a:p>
            <a:fld id="{57DC1755-625D-A742-ACDB-726AD4CDF29D}" type="slidenum">
              <a:rPr lang="en-US" smtClean="0"/>
              <a:t>30</a:t>
            </a:fld>
            <a:endParaRPr lang="en-US" dirty="0"/>
          </a:p>
        </p:txBody>
      </p:sp>
    </p:spTree>
    <p:extLst>
      <p:ext uri="{BB962C8B-B14F-4D97-AF65-F5344CB8AC3E}">
        <p14:creationId xmlns:p14="http://schemas.microsoft.com/office/powerpoint/2010/main" val="16206116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Clicking on the test connection button will let us see the spatial representation of the data. </a:t>
            </a:r>
          </a:p>
          <a:p>
            <a:r>
              <a:rPr lang="en-US" dirty="0"/>
              <a:t>Here is an example of the Gopher Tortoise Burrowing Suitability interpretation for Alabama. </a:t>
            </a:r>
          </a:p>
          <a:p>
            <a:r>
              <a:rPr lang="en-US" dirty="0"/>
              <a:t>Notice that the interpretive dataset has been refined to include only those counties that occur in the WLFW project boundary. </a:t>
            </a:r>
          </a:p>
          <a:p>
            <a:r>
              <a:rPr lang="en-US" dirty="0"/>
              <a:t>The gopher tortoise example we saw in the previous slides was created for ranking purposes. </a:t>
            </a:r>
          </a:p>
          <a:p>
            <a:r>
              <a:rPr lang="en-US" dirty="0"/>
              <a:t>The individual </a:t>
            </a:r>
            <a:r>
              <a:rPr lang="en-US" dirty="0" err="1"/>
              <a:t>mapunit</a:t>
            </a:r>
            <a:r>
              <a:rPr lang="en-US" dirty="0"/>
              <a:t> ratings were dissolved and aggregated to a coarser resolution for answering questions. </a:t>
            </a:r>
          </a:p>
          <a:p>
            <a:r>
              <a:rPr lang="en-US" dirty="0"/>
              <a:t>This dataset has a much finer resolution and is more suitable for viewing the data. </a:t>
            </a:r>
          </a:p>
          <a:p>
            <a:r>
              <a:rPr lang="en-US" dirty="0"/>
              <a:t>The finer resolution data might be good for screening prior to implementation of a conservation practice while the coarser interpretive data could be used for program ranking to ensure program equality and a more science-based approach.</a:t>
            </a:r>
          </a:p>
        </p:txBody>
      </p:sp>
      <p:sp>
        <p:nvSpPr>
          <p:cNvPr id="4" name="Slide Number Placeholder 3"/>
          <p:cNvSpPr>
            <a:spLocks noGrp="1"/>
          </p:cNvSpPr>
          <p:nvPr>
            <p:ph type="sldNum" sz="quarter" idx="5"/>
          </p:nvPr>
        </p:nvSpPr>
        <p:spPr/>
        <p:txBody>
          <a:bodyPr/>
          <a:lstStyle/>
          <a:p>
            <a:fld id="{57DC1755-625D-A742-ACDB-726AD4CDF29D}" type="slidenum">
              <a:rPr lang="en-US" smtClean="0"/>
              <a:t>31</a:t>
            </a:fld>
            <a:endParaRPr lang="en-US" dirty="0"/>
          </a:p>
        </p:txBody>
      </p:sp>
    </p:spTree>
    <p:extLst>
      <p:ext uri="{BB962C8B-B14F-4D97-AF65-F5344CB8AC3E}">
        <p14:creationId xmlns:p14="http://schemas.microsoft.com/office/powerpoint/2010/main" val="28885088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Configuration page example in Conservation Desktop – this configuration page allows you to supply CD and CART or just CD or just CART with the geospatial dataset for ranking, viewing, </a:t>
            </a:r>
            <a:r>
              <a:rPr lang="en-US" dirty="0" err="1"/>
              <a:t>etc</a:t>
            </a:r>
            <a:r>
              <a:rPr lang="en-US" dirty="0"/>
              <a:t>…</a:t>
            </a:r>
          </a:p>
          <a:p>
            <a:endParaRPr lang="en-US" dirty="0"/>
          </a:p>
          <a:p>
            <a:r>
              <a:rPr lang="en-US" dirty="0"/>
              <a:t>This layer contains soils suitable for Gopher Tortoise burrows as identified by the WLFW priority areas throughout Alabama. Soils are identified as, (Highly Suitable, Less Suitable, Marginal, and Moderately Suitable). This particular layer is only going to be used for viewing the interpretive ratings in CD. </a:t>
            </a:r>
          </a:p>
        </p:txBody>
      </p:sp>
      <p:sp>
        <p:nvSpPr>
          <p:cNvPr id="4" name="Slide Number Placeholder 3"/>
          <p:cNvSpPr>
            <a:spLocks noGrp="1"/>
          </p:cNvSpPr>
          <p:nvPr>
            <p:ph type="sldNum" sz="quarter" idx="5"/>
          </p:nvPr>
        </p:nvSpPr>
        <p:spPr/>
        <p:txBody>
          <a:bodyPr/>
          <a:lstStyle/>
          <a:p>
            <a:fld id="{57DC1755-625D-A742-ACDB-726AD4CDF29D}" type="slidenum">
              <a:rPr lang="en-US" smtClean="0"/>
              <a:t>32</a:t>
            </a:fld>
            <a:endParaRPr lang="en-US" dirty="0"/>
          </a:p>
        </p:txBody>
      </p:sp>
    </p:spTree>
    <p:extLst>
      <p:ext uri="{BB962C8B-B14F-4D97-AF65-F5344CB8AC3E}">
        <p14:creationId xmlns:p14="http://schemas.microsoft.com/office/powerpoint/2010/main" val="364169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5</a:t>
            </a:fld>
            <a:endParaRPr lang="en-US" dirty="0"/>
          </a:p>
        </p:txBody>
      </p:sp>
    </p:spTree>
    <p:extLst>
      <p:ext uri="{BB962C8B-B14F-4D97-AF65-F5344CB8AC3E}">
        <p14:creationId xmlns:p14="http://schemas.microsoft.com/office/powerpoint/2010/main" val="10591985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new service</a:t>
            </a:r>
          </a:p>
          <a:p>
            <a:endParaRPr lang="en-US" dirty="0"/>
          </a:p>
          <a:p>
            <a:r>
              <a:rPr lang="en-US" dirty="0"/>
              <a:t>Name the layer</a:t>
            </a:r>
          </a:p>
          <a:p>
            <a:r>
              <a:rPr lang="en-US" dirty="0"/>
              <a:t>Service type: </a:t>
            </a:r>
          </a:p>
          <a:p>
            <a:pPr marL="171450" indent="-171450">
              <a:buFontTx/>
              <a:buChar char="-"/>
            </a:pPr>
            <a:r>
              <a:rPr lang="en-US" dirty="0"/>
              <a:t>Dynamic map service layer</a:t>
            </a:r>
          </a:p>
          <a:p>
            <a:pPr marL="171450" indent="-171450">
              <a:buFontTx/>
              <a:buChar char="-"/>
            </a:pPr>
            <a:r>
              <a:rPr lang="en-US" dirty="0"/>
              <a:t>Feature layer</a:t>
            </a:r>
          </a:p>
          <a:p>
            <a:pPr marL="171450" indent="-171450">
              <a:buFontTx/>
              <a:buChar char="-"/>
            </a:pPr>
            <a:r>
              <a:rPr lang="en-US" dirty="0"/>
              <a:t>Tiled map</a:t>
            </a:r>
          </a:p>
          <a:p>
            <a:pPr marL="171450" indent="-171450">
              <a:buFontTx/>
              <a:buChar char="-"/>
            </a:pPr>
            <a:r>
              <a:rPr lang="en-US" dirty="0"/>
              <a:t>Vector tile</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33</a:t>
            </a:fld>
            <a:endParaRPr lang="en-US" dirty="0"/>
          </a:p>
        </p:txBody>
      </p:sp>
    </p:spTree>
    <p:extLst>
      <p:ext uri="{BB962C8B-B14F-4D97-AF65-F5344CB8AC3E}">
        <p14:creationId xmlns:p14="http://schemas.microsoft.com/office/powerpoint/2010/main" val="29301908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some ranking questions, answers, and points awarded from Alabama.</a:t>
            </a:r>
          </a:p>
          <a:p>
            <a:endParaRPr lang="en-US" dirty="0"/>
          </a:p>
          <a:p>
            <a:r>
              <a:rPr lang="en-US" dirty="0"/>
              <a:t>Again, notice we have applicability, category, resource, and program questions. </a:t>
            </a:r>
          </a:p>
        </p:txBody>
      </p:sp>
      <p:sp>
        <p:nvSpPr>
          <p:cNvPr id="4" name="Slide Number Placeholder 3"/>
          <p:cNvSpPr>
            <a:spLocks noGrp="1"/>
          </p:cNvSpPr>
          <p:nvPr>
            <p:ph type="sldNum" sz="quarter" idx="5"/>
          </p:nvPr>
        </p:nvSpPr>
        <p:spPr/>
        <p:txBody>
          <a:bodyPr/>
          <a:lstStyle/>
          <a:p>
            <a:fld id="{57DC1755-625D-A742-ACDB-726AD4CDF29D}" type="slidenum">
              <a:rPr lang="en-US" smtClean="0"/>
              <a:t>34</a:t>
            </a:fld>
            <a:endParaRPr lang="en-US" dirty="0"/>
          </a:p>
        </p:txBody>
      </p:sp>
    </p:spTree>
    <p:extLst>
      <p:ext uri="{BB962C8B-B14F-4D97-AF65-F5344CB8AC3E}">
        <p14:creationId xmlns:p14="http://schemas.microsoft.com/office/powerpoint/2010/main" val="13532735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Soils data can be used from a soil interpretation such as an Alabama gopher tortoise burrowing suitability. In this example, a soils layer for longleaf pine suitability was used to answer this question. Are we able to grow longleaf on these soils? Are these soils suitable for gopher tortoise burrowing?</a:t>
            </a:r>
          </a:p>
          <a:p>
            <a:endParaRPr lang="en-US" dirty="0"/>
          </a:p>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35</a:t>
            </a:fld>
            <a:endParaRPr lang="en-US" dirty="0"/>
          </a:p>
        </p:txBody>
      </p:sp>
    </p:spTree>
    <p:extLst>
      <p:ext uri="{BB962C8B-B14F-4D97-AF65-F5344CB8AC3E}">
        <p14:creationId xmlns:p14="http://schemas.microsoft.com/office/powerpoint/2010/main" val="41135491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soils data can be viewed in CD or can be further used in CART ranking.</a:t>
            </a:r>
          </a:p>
          <a:p>
            <a:r>
              <a:rPr lang="en-US" dirty="0"/>
              <a:t>Either way, staff still has to provision the data from ArcGIS/</a:t>
            </a:r>
            <a:r>
              <a:rPr lang="en-US" dirty="0" err="1"/>
              <a:t>ArcPro</a:t>
            </a:r>
            <a:r>
              <a:rPr lang="en-US" dirty="0"/>
              <a:t> to Geoportal to CD every year when the soils data is refreshed. Allowing some Soil Data Access querying from the ranking side or in CD would greatly reduce staff workload in using soils data. </a:t>
            </a:r>
          </a:p>
          <a:p>
            <a:r>
              <a:rPr lang="en-US" dirty="0"/>
              <a:t>To end, we need folks to test the soils data and provide feedback. This is a great internal mechanism to do that. </a:t>
            </a:r>
          </a:p>
        </p:txBody>
      </p:sp>
      <p:sp>
        <p:nvSpPr>
          <p:cNvPr id="4" name="Slide Number Placeholder 3"/>
          <p:cNvSpPr>
            <a:spLocks noGrp="1"/>
          </p:cNvSpPr>
          <p:nvPr>
            <p:ph type="sldNum" sz="quarter" idx="5"/>
          </p:nvPr>
        </p:nvSpPr>
        <p:spPr/>
        <p:txBody>
          <a:bodyPr/>
          <a:lstStyle/>
          <a:p>
            <a:fld id="{DCED72C3-A6C7-5243-9849-BA91E44F280D}" type="slidenum">
              <a:rPr lang="en-US" smtClean="0"/>
              <a:t>36</a:t>
            </a:fld>
            <a:endParaRPr lang="en-US"/>
          </a:p>
        </p:txBody>
      </p:sp>
    </p:spTree>
    <p:extLst>
      <p:ext uri="{BB962C8B-B14F-4D97-AF65-F5344CB8AC3E}">
        <p14:creationId xmlns:p14="http://schemas.microsoft.com/office/powerpoint/2010/main" val="18926955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CED72C3-A6C7-5243-9849-BA91E44F280D}" type="slidenum">
              <a:rPr lang="en-US" smtClean="0"/>
              <a:t>6</a:t>
            </a:fld>
            <a:endParaRPr lang="en-US"/>
          </a:p>
        </p:txBody>
      </p:sp>
    </p:spTree>
    <p:extLst>
      <p:ext uri="{BB962C8B-B14F-4D97-AF65-F5344CB8AC3E}">
        <p14:creationId xmlns:p14="http://schemas.microsoft.com/office/powerpoint/2010/main" val="1127003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8</a:t>
            </a:fld>
            <a:endParaRPr lang="en-US" dirty="0"/>
          </a:p>
        </p:txBody>
      </p:sp>
    </p:spTree>
    <p:extLst>
      <p:ext uri="{BB962C8B-B14F-4D97-AF65-F5344CB8AC3E}">
        <p14:creationId xmlns:p14="http://schemas.microsoft.com/office/powerpoint/2010/main" val="5640091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9</a:t>
            </a:fld>
            <a:endParaRPr lang="en-US" dirty="0"/>
          </a:p>
        </p:txBody>
      </p:sp>
    </p:spTree>
    <p:extLst>
      <p:ext uri="{BB962C8B-B14F-4D97-AF65-F5344CB8AC3E}">
        <p14:creationId xmlns:p14="http://schemas.microsoft.com/office/powerpoint/2010/main" val="970683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DC1755-625D-A742-ACDB-726AD4CDF29D}" type="slidenum">
              <a:rPr lang="en-US" smtClean="0"/>
              <a:t>10</a:t>
            </a:fld>
            <a:endParaRPr lang="en-US" dirty="0"/>
          </a:p>
        </p:txBody>
      </p:sp>
    </p:spTree>
    <p:extLst>
      <p:ext uri="{BB962C8B-B14F-4D97-AF65-F5344CB8AC3E}">
        <p14:creationId xmlns:p14="http://schemas.microsoft.com/office/powerpoint/2010/main" val="10459358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7DC1755-625D-A742-ACDB-726AD4CDF29D}" type="slidenum">
              <a:rPr lang="en-US" smtClean="0"/>
              <a:t>11</a:t>
            </a:fld>
            <a:endParaRPr lang="en-US" dirty="0"/>
          </a:p>
        </p:txBody>
      </p:sp>
    </p:spTree>
    <p:extLst>
      <p:ext uri="{BB962C8B-B14F-4D97-AF65-F5344CB8AC3E}">
        <p14:creationId xmlns:p14="http://schemas.microsoft.com/office/powerpoint/2010/main" val="3501422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7DC1755-625D-A742-ACDB-726AD4CDF29D}" type="slidenum">
              <a:rPr lang="en-US" smtClean="0"/>
              <a:t>12</a:t>
            </a:fld>
            <a:endParaRPr lang="en-US"/>
          </a:p>
        </p:txBody>
      </p:sp>
    </p:spTree>
    <p:extLst>
      <p:ext uri="{BB962C8B-B14F-4D97-AF65-F5344CB8AC3E}">
        <p14:creationId xmlns:p14="http://schemas.microsoft.com/office/powerpoint/2010/main" val="41625481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30954" t="19536" r="7602" b="19021"/>
          <a:stretch/>
        </p:blipFill>
        <p:spPr>
          <a:xfrm>
            <a:off x="5581898" y="3341077"/>
            <a:ext cx="3063874" cy="2027907"/>
          </a:xfrm>
          <a:prstGeom prst="rect">
            <a:avLst/>
          </a:prstGeom>
        </p:spPr>
      </p:pic>
      <p:pic>
        <p:nvPicPr>
          <p:cNvPr id="11" name="Picture 10"/>
          <p:cNvPicPr>
            <a:picLocks noChangeAspect="1"/>
          </p:cNvPicPr>
          <p:nvPr userDrawn="1"/>
        </p:nvPicPr>
        <p:blipFill>
          <a:blip r:embed="rId4"/>
          <a:srcRect/>
          <a:stretch/>
        </p:blipFill>
        <p:spPr>
          <a:xfrm>
            <a:off x="19870" y="1231638"/>
            <a:ext cx="5362644" cy="4136630"/>
          </a:xfrm>
          <a:prstGeom prst="rect">
            <a:avLst/>
          </a:prstGeom>
        </p:spPr>
      </p:pic>
      <p:sp>
        <p:nvSpPr>
          <p:cNvPr id="2" name="Title 1"/>
          <p:cNvSpPr>
            <a:spLocks noGrp="1"/>
          </p:cNvSpPr>
          <p:nvPr>
            <p:ph type="ctrTitle"/>
          </p:nvPr>
        </p:nvSpPr>
        <p:spPr>
          <a:xfrm>
            <a:off x="470877" y="5600674"/>
            <a:ext cx="7070969" cy="649681"/>
          </a:xfrm>
        </p:spPr>
        <p:txBody>
          <a:bodyPr>
            <a:normAutofit/>
          </a:bodyPr>
          <a:lstStyle>
            <a:lvl1pPr algn="l">
              <a:defRPr sz="3000" b="1">
                <a:solidFill>
                  <a:schemeClr val="bg1"/>
                </a:solidFill>
                <a:latin typeface="Arial"/>
                <a:cs typeface="Arial"/>
              </a:defRPr>
            </a:lvl1pPr>
          </a:lstStyle>
          <a:p>
            <a:r>
              <a:rPr lang="en-US" dirty="0"/>
              <a:t>Click to edit Master title style</a:t>
            </a:r>
          </a:p>
        </p:txBody>
      </p:sp>
      <p:sp>
        <p:nvSpPr>
          <p:cNvPr id="3" name="Subtitle 2"/>
          <p:cNvSpPr>
            <a:spLocks noGrp="1"/>
          </p:cNvSpPr>
          <p:nvPr>
            <p:ph type="subTitle" idx="1" hasCustomPrompt="1"/>
          </p:nvPr>
        </p:nvSpPr>
        <p:spPr>
          <a:xfrm>
            <a:off x="470877" y="6250355"/>
            <a:ext cx="3143738" cy="412261"/>
          </a:xfrm>
        </p:spPr>
        <p:txBody>
          <a:bodyPr>
            <a:normAutofit/>
          </a:bodyPr>
          <a:lstStyle>
            <a:lvl1pPr marL="0" indent="0" algn="l">
              <a:buNone/>
              <a:defRPr sz="1500" b="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Date | Presenter</a:t>
            </a:r>
          </a:p>
        </p:txBody>
      </p:sp>
      <p:pic>
        <p:nvPicPr>
          <p:cNvPr id="16" name="Picture 15" descr="NRCS_Title-Raindrop1.png"/>
          <p:cNvPicPr>
            <a:picLocks noChangeAspect="1"/>
          </p:cNvPicPr>
          <p:nvPr userDrawn="1"/>
        </p:nvPicPr>
        <p:blipFill rotWithShape="1">
          <a:blip r:embed="rId5">
            <a:extLst>
              <a:ext uri="{28A0092B-C50C-407E-A947-70E740481C1C}">
                <a14:useLocalDpi xmlns:a14="http://schemas.microsoft.com/office/drawing/2010/main" val="0"/>
              </a:ext>
            </a:extLst>
          </a:blip>
          <a:srcRect l="74039" t="16381" b="21472"/>
          <a:stretch/>
        </p:blipFill>
        <p:spPr>
          <a:xfrm>
            <a:off x="6770076" y="1133231"/>
            <a:ext cx="2373924" cy="4261977"/>
          </a:xfrm>
          <a:prstGeom prst="rect">
            <a:avLst/>
          </a:prstGeom>
        </p:spPr>
      </p:pic>
      <p:pic>
        <p:nvPicPr>
          <p:cNvPr id="19" name="Picture 18" descr="NRCS_Title-Raindrop1.png"/>
          <p:cNvPicPr>
            <a:picLocks noChangeAspect="1"/>
          </p:cNvPicPr>
          <p:nvPr userDrawn="1"/>
        </p:nvPicPr>
        <p:blipFill rotWithShape="1">
          <a:blip r:embed="rId6">
            <a:extLst>
              <a:ext uri="{28A0092B-C50C-407E-A947-70E740481C1C}">
                <a14:useLocalDpi xmlns:a14="http://schemas.microsoft.com/office/drawing/2010/main" val="0"/>
              </a:ext>
            </a:extLst>
          </a:blip>
          <a:srcRect l="61045" t="48718" r="34080" b="44444"/>
          <a:stretch/>
        </p:blipFill>
        <p:spPr>
          <a:xfrm>
            <a:off x="5581898" y="3341076"/>
            <a:ext cx="445717" cy="468923"/>
          </a:xfrm>
          <a:prstGeom prst="rect">
            <a:avLst/>
          </a:prstGeom>
        </p:spPr>
      </p:pic>
      <p:sp>
        <p:nvSpPr>
          <p:cNvPr id="20" name="Content Placeholder 19"/>
          <p:cNvSpPr>
            <a:spLocks noGrp="1"/>
          </p:cNvSpPr>
          <p:nvPr>
            <p:ph sz="quarter" idx="10" hasCustomPrompt="1"/>
          </p:nvPr>
        </p:nvSpPr>
        <p:spPr>
          <a:xfrm>
            <a:off x="5616943" y="1249851"/>
            <a:ext cx="2266950" cy="342900"/>
          </a:xfrm>
        </p:spPr>
        <p:txBody>
          <a:bodyPr anchor="ctr">
            <a:normAutofit/>
          </a:bodyPr>
          <a:lstStyle>
            <a:lvl1pPr>
              <a:defRPr sz="1000" b="0" spc="300" baseline="0">
                <a:solidFill>
                  <a:srgbClr val="FEC20D"/>
                </a:solidFill>
              </a:defRPr>
            </a:lvl1pPr>
          </a:lstStyle>
          <a:p>
            <a:pPr lvl="0"/>
            <a:r>
              <a:rPr lang="en-US" dirty="0"/>
              <a:t>Georgia</a:t>
            </a:r>
          </a:p>
        </p:txBody>
      </p:sp>
    </p:spTree>
    <p:extLst>
      <p:ext uri="{BB962C8B-B14F-4D97-AF65-F5344CB8AC3E}">
        <p14:creationId xmlns:p14="http://schemas.microsoft.com/office/powerpoint/2010/main" val="2714786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3">
            <a:extLst>
              <a:ext uri="{28A0092B-C50C-407E-A947-70E740481C1C}">
                <a14:useLocalDpi xmlns:a14="http://schemas.microsoft.com/office/drawing/2010/main" val="0"/>
              </a:ext>
            </a:extLst>
          </a:blip>
          <a:srcRect l="166" t="26731" r="27577"/>
          <a:stretch/>
        </p:blipFill>
        <p:spPr>
          <a:xfrm>
            <a:off x="5581897" y="3341077"/>
            <a:ext cx="3562103" cy="2032000"/>
          </a:xfrm>
          <a:prstGeom prst="rect">
            <a:avLst/>
          </a:prstGeom>
        </p:spPr>
      </p:pic>
      <p:pic>
        <p:nvPicPr>
          <p:cNvPr id="12" name="Picture 11"/>
          <p:cNvPicPr>
            <a:picLocks noChangeAspect="1"/>
          </p:cNvPicPr>
          <p:nvPr userDrawn="1"/>
        </p:nvPicPr>
        <p:blipFill rotWithShape="1">
          <a:blip r:embed="rId4">
            <a:extLst>
              <a:ext uri="{28A0092B-C50C-407E-A947-70E740481C1C}">
                <a14:useLocalDpi xmlns:a14="http://schemas.microsoft.com/office/drawing/2010/main" val="0"/>
              </a:ext>
            </a:extLst>
          </a:blip>
          <a:srcRect l="1" t="18151" r="13724" b="14227"/>
          <a:stretch/>
        </p:blipFill>
        <p:spPr>
          <a:xfrm>
            <a:off x="5581899" y="1260232"/>
            <a:ext cx="3562102" cy="1856153"/>
          </a:xfrm>
          <a:prstGeom prst="rect">
            <a:avLst/>
          </a:prstGeom>
        </p:spPr>
      </p:pic>
      <p:sp>
        <p:nvSpPr>
          <p:cNvPr id="2" name="Title 1"/>
          <p:cNvSpPr>
            <a:spLocks noGrp="1"/>
          </p:cNvSpPr>
          <p:nvPr>
            <p:ph type="title" hasCustomPrompt="1"/>
          </p:nvPr>
        </p:nvSpPr>
        <p:spPr>
          <a:xfrm>
            <a:off x="614854" y="2433516"/>
            <a:ext cx="4367456" cy="2402254"/>
          </a:xfrm>
        </p:spPr>
        <p:txBody>
          <a:bodyPr anchor="t"/>
          <a:lstStyle>
            <a:lvl1pPr algn="l">
              <a:lnSpc>
                <a:spcPct val="90000"/>
              </a:lnSpc>
              <a:defRPr sz="4000" b="1" cap="none">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614854" y="1504462"/>
            <a:ext cx="3761764" cy="929054"/>
          </a:xfrm>
        </p:spPr>
        <p:txBody>
          <a:bodyPr anchor="b"/>
          <a:lstStyle>
            <a:lvl1pPr marL="0" indent="0">
              <a:buNone/>
              <a:defRPr sz="2000" b="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pic>
        <p:nvPicPr>
          <p:cNvPr id="9" name="Picture 8" descr="NRCS-Divider-Slide_Raindrop.png"/>
          <p:cNvPicPr>
            <a:picLocks noChangeAspect="1"/>
          </p:cNvPicPr>
          <p:nvPr userDrawn="1"/>
        </p:nvPicPr>
        <p:blipFill rotWithShape="1">
          <a:blip r:embed="rId5">
            <a:extLst>
              <a:ext uri="{28A0092B-C50C-407E-A947-70E740481C1C}">
                <a14:useLocalDpi xmlns:a14="http://schemas.microsoft.com/office/drawing/2010/main" val="0"/>
              </a:ext>
            </a:extLst>
          </a:blip>
          <a:srcRect b="42253"/>
          <a:stretch/>
        </p:blipFill>
        <p:spPr>
          <a:xfrm>
            <a:off x="7895119" y="2031999"/>
            <a:ext cx="1258650" cy="2676770"/>
          </a:xfrm>
          <a:prstGeom prst="rect">
            <a:avLst/>
          </a:prstGeom>
        </p:spPr>
      </p:pic>
    </p:spTree>
    <p:extLst>
      <p:ext uri="{BB962C8B-B14F-4D97-AF65-F5344CB8AC3E}">
        <p14:creationId xmlns:p14="http://schemas.microsoft.com/office/powerpoint/2010/main" val="2807294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89352" y="635000"/>
            <a:ext cx="8229600" cy="806938"/>
          </a:xfrm>
        </p:spPr>
        <p:txBody>
          <a:bodyPr/>
          <a:lstStyle/>
          <a:p>
            <a:r>
              <a:rPr lang="en-US" dirty="0"/>
              <a:t>Click to edit Master title style</a:t>
            </a:r>
          </a:p>
        </p:txBody>
      </p:sp>
      <p:sp>
        <p:nvSpPr>
          <p:cNvPr id="3" name="Content Placeholder 2"/>
          <p:cNvSpPr>
            <a:spLocks noGrp="1"/>
          </p:cNvSpPr>
          <p:nvPr>
            <p:ph idx="1"/>
          </p:nvPr>
        </p:nvSpPr>
        <p:spPr>
          <a:xfrm>
            <a:off x="261815" y="1600200"/>
            <a:ext cx="7631724"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p:cNvSpPr>
            <a:spLocks noGrp="1"/>
          </p:cNvSpPr>
          <p:nvPr>
            <p:ph type="pic" sz="quarter" idx="10"/>
          </p:nvPr>
        </p:nvSpPr>
        <p:spPr>
          <a:xfrm>
            <a:off x="8059616" y="1609726"/>
            <a:ext cx="949203" cy="3792660"/>
          </a:xfrm>
        </p:spPr>
        <p:txBody>
          <a:bodyPr/>
          <a:lstStyle/>
          <a:p>
            <a:endParaRPr lang="en-US" dirty="0"/>
          </a:p>
        </p:txBody>
      </p:sp>
      <p:sp>
        <p:nvSpPr>
          <p:cNvPr id="10" name="Slide Number Placeholder 5"/>
          <p:cNvSpPr>
            <a:spLocks noGrp="1"/>
          </p:cNvSpPr>
          <p:nvPr>
            <p:ph type="sldNum" sz="quarter" idx="4"/>
          </p:nvPr>
        </p:nvSpPr>
        <p:spPr>
          <a:xfrm>
            <a:off x="691661" y="6323624"/>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C9244-15B3-8F40-A6D8-795DD2FF1F30}" type="slidenum">
              <a:rPr lang="en-US" smtClean="0"/>
              <a:pPr/>
              <a:t>‹#›</a:t>
            </a:fld>
            <a:endParaRPr lang="en-US" dirty="0"/>
          </a:p>
        </p:txBody>
      </p:sp>
    </p:spTree>
    <p:extLst>
      <p:ext uri="{BB962C8B-B14F-4D97-AF65-F5344CB8AC3E}">
        <p14:creationId xmlns:p14="http://schemas.microsoft.com/office/powerpoint/2010/main" val="2153175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261815" y="1600200"/>
            <a:ext cx="6811108" cy="452596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p:cNvSpPr/>
          <p:nvPr userDrawn="1"/>
        </p:nvSpPr>
        <p:spPr>
          <a:xfrm>
            <a:off x="7151077" y="1609969"/>
            <a:ext cx="1867875" cy="3978031"/>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ext Placeholder 5"/>
          <p:cNvSpPr>
            <a:spLocks noGrp="1"/>
          </p:cNvSpPr>
          <p:nvPr>
            <p:ph type="body" sz="quarter" idx="10" hasCustomPrompt="1"/>
          </p:nvPr>
        </p:nvSpPr>
        <p:spPr>
          <a:xfrm>
            <a:off x="7209694" y="2413000"/>
            <a:ext cx="1760413" cy="3067050"/>
          </a:xfrm>
        </p:spPr>
        <p:txBody>
          <a:bodyPr>
            <a:normAutofit/>
          </a:bodyPr>
          <a:lstStyle>
            <a:lvl1pPr algn="l">
              <a:defRPr sz="1000" b="0">
                <a:solidFill>
                  <a:schemeClr val="tx1"/>
                </a:solidFill>
              </a:defRPr>
            </a:lvl1pPr>
            <a:lvl5pPr marL="1828800" indent="0">
              <a:buNone/>
              <a:defRPr/>
            </a:lvl5pPr>
          </a:lstStyle>
          <a:p>
            <a:pPr lvl="0"/>
            <a:r>
              <a:rPr lang="en-US" dirty="0"/>
              <a:t>Fifth level</a:t>
            </a:r>
          </a:p>
        </p:txBody>
      </p:sp>
      <p:sp>
        <p:nvSpPr>
          <p:cNvPr id="14" name="Text Placeholder 13"/>
          <p:cNvSpPr>
            <a:spLocks noGrp="1"/>
          </p:cNvSpPr>
          <p:nvPr>
            <p:ph type="body" sz="quarter" idx="11"/>
          </p:nvPr>
        </p:nvSpPr>
        <p:spPr>
          <a:xfrm>
            <a:off x="7208624" y="1709738"/>
            <a:ext cx="1762218" cy="615339"/>
          </a:xfrm>
        </p:spPr>
        <p:txBody>
          <a:bodyPr>
            <a:noAutofit/>
          </a:bodyPr>
          <a:lstStyle>
            <a:lvl1pPr>
              <a:defRPr sz="1200">
                <a:solidFill>
                  <a:srgbClr val="139AB2"/>
                </a:solidFill>
              </a:defRPr>
            </a:lvl1pPr>
          </a:lstStyle>
          <a:p>
            <a:pPr lvl="0"/>
            <a:r>
              <a:rPr lang="en-US" dirty="0"/>
              <a:t>Click to edit Master text styles</a:t>
            </a:r>
          </a:p>
        </p:txBody>
      </p:sp>
      <p:sp>
        <p:nvSpPr>
          <p:cNvPr id="10" name="Slide Number Placeholder 5"/>
          <p:cNvSpPr>
            <a:spLocks noGrp="1"/>
          </p:cNvSpPr>
          <p:nvPr>
            <p:ph type="sldNum" sz="quarter" idx="4"/>
          </p:nvPr>
        </p:nvSpPr>
        <p:spPr>
          <a:xfrm>
            <a:off x="691661" y="6323624"/>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C9244-15B3-8F40-A6D8-795DD2FF1F30}" type="slidenum">
              <a:rPr lang="en-US" smtClean="0"/>
              <a:pPr/>
              <a:t>‹#›</a:t>
            </a:fld>
            <a:endParaRPr lang="en-US" dirty="0"/>
          </a:p>
        </p:txBody>
      </p:sp>
    </p:spTree>
    <p:extLst>
      <p:ext uri="{BB962C8B-B14F-4D97-AF65-F5344CB8AC3E}">
        <p14:creationId xmlns:p14="http://schemas.microsoft.com/office/powerpoint/2010/main" val="150252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992372"/>
            <a:ext cx="8316876" cy="698317"/>
          </a:xfrm>
        </p:spPr>
        <p:txBody>
          <a:bodyPr/>
          <a:lstStyle/>
          <a:p>
            <a:r>
              <a:rPr lang="en-US"/>
              <a:t>Click to edit Master title style</a:t>
            </a:r>
            <a:endParaRPr lang="en-US" dirty="0"/>
          </a:p>
        </p:txBody>
      </p:sp>
      <p:sp>
        <p:nvSpPr>
          <p:cNvPr id="3" name="Content Placeholder 2"/>
          <p:cNvSpPr>
            <a:spLocks noGrp="1"/>
          </p:cNvSpPr>
          <p:nvPr>
            <p:ph idx="1"/>
          </p:nvPr>
        </p:nvSpPr>
        <p:spPr>
          <a:xfrm>
            <a:off x="628650" y="1825625"/>
            <a:ext cx="7104764" cy="4351338"/>
          </a:xfrm>
        </p:spPr>
        <p:txBody>
          <a:bodyPr/>
          <a:lstStyle>
            <a:lvl1pPr marL="0" indent="0">
              <a:buNone/>
              <a:defRPr b="1">
                <a:solidFill>
                  <a:srgbClr val="00559A"/>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863984F8-6CE3-2F45-A61F-1F022068406E}" type="datetimeFigureOut">
              <a:rPr lang="en-US" smtClean="0"/>
              <a:t>11/14/2022</a:t>
            </a:fld>
            <a:endParaRPr lang="en-US"/>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6356351"/>
            <a:ext cx="2057400" cy="365125"/>
          </a:xfrm>
          <a:prstGeom prst="rect">
            <a:avLst/>
          </a:prstGeom>
        </p:spPr>
        <p:txBody>
          <a:bodyPr/>
          <a:lstStyle/>
          <a:p>
            <a:fld id="{74AD7C1D-1BAF-4A43-8B86-2FB8EFB06079}" type="slidenum">
              <a:rPr lang="en-US" smtClean="0"/>
              <a:t>‹#›</a:t>
            </a:fld>
            <a:endParaRPr lang="en-US"/>
          </a:p>
        </p:txBody>
      </p:sp>
      <p:sp>
        <p:nvSpPr>
          <p:cNvPr id="7" name="Picture Placeholder 5">
            <a:extLst>
              <a:ext uri="{FF2B5EF4-FFF2-40B4-BE49-F238E27FC236}">
                <a16:creationId xmlns:a16="http://schemas.microsoft.com/office/drawing/2014/main" id="{A872D2AA-E4CA-FF42-9D22-BFD20DD84E6E}"/>
              </a:ext>
            </a:extLst>
          </p:cNvPr>
          <p:cNvSpPr>
            <a:spLocks noGrp="1"/>
          </p:cNvSpPr>
          <p:nvPr>
            <p:ph type="pic" sz="quarter" idx="13"/>
          </p:nvPr>
        </p:nvSpPr>
        <p:spPr>
          <a:xfrm>
            <a:off x="7825699" y="1825625"/>
            <a:ext cx="1119827" cy="3792660"/>
          </a:xfrm>
        </p:spPr>
      </p:sp>
    </p:spTree>
    <p:extLst>
      <p:ext uri="{BB962C8B-B14F-4D97-AF65-F5344CB8AC3E}">
        <p14:creationId xmlns:p14="http://schemas.microsoft.com/office/powerpoint/2010/main" val="437218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1815" y="635000"/>
            <a:ext cx="8757137" cy="806938"/>
          </a:xfrm>
        </p:spPr>
        <p:txBody>
          <a:bodyPr/>
          <a:lstStyle/>
          <a:p>
            <a:r>
              <a:rPr lang="en-US" dirty="0"/>
              <a:t>Click to edit Master title style</a:t>
            </a:r>
          </a:p>
        </p:txBody>
      </p:sp>
      <p:sp>
        <p:nvSpPr>
          <p:cNvPr id="3" name="Content Placeholder 2"/>
          <p:cNvSpPr>
            <a:spLocks noGrp="1"/>
          </p:cNvSpPr>
          <p:nvPr>
            <p:ph idx="1"/>
          </p:nvPr>
        </p:nvSpPr>
        <p:spPr>
          <a:xfrm>
            <a:off x="261814" y="1600200"/>
            <a:ext cx="7838389"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069485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08C1FE-C7CF-4D3F-8CFC-D9B9DBEF5250}"/>
              </a:ext>
            </a:extLst>
          </p:cNvPr>
          <p:cNvSpPr>
            <a:spLocks noGrp="1"/>
          </p:cNvSpPr>
          <p:nvPr>
            <p:ph type="dt" sz="half" idx="10"/>
          </p:nvPr>
        </p:nvSpPr>
        <p:spPr/>
        <p:txBody>
          <a:bodyPr/>
          <a:lstStyle/>
          <a:p>
            <a:fld id="{74645959-BCB5-4723-8D61-B1FFAA238D40}" type="datetimeFigureOut">
              <a:rPr lang="en-US" smtClean="0"/>
              <a:t>11/14/2022</a:t>
            </a:fld>
            <a:endParaRPr lang="en-US"/>
          </a:p>
        </p:txBody>
      </p:sp>
      <p:sp>
        <p:nvSpPr>
          <p:cNvPr id="3" name="Footer Placeholder 2">
            <a:extLst>
              <a:ext uri="{FF2B5EF4-FFF2-40B4-BE49-F238E27FC236}">
                <a16:creationId xmlns:a16="http://schemas.microsoft.com/office/drawing/2014/main" id="{712CD61A-B8A3-4A5A-987A-F727157F89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C34176-FE4F-4B95-9D9D-6CA00A47E345}"/>
              </a:ext>
            </a:extLst>
          </p:cNvPr>
          <p:cNvSpPr>
            <a:spLocks noGrp="1"/>
          </p:cNvSpPr>
          <p:nvPr>
            <p:ph type="sldNum" sz="quarter" idx="12"/>
          </p:nvPr>
        </p:nvSpPr>
        <p:spPr/>
        <p:txBody>
          <a:bodyPr/>
          <a:lstStyle/>
          <a:p>
            <a:fld id="{6D2E695F-2E31-4152-87B7-EDFAB14C19DB}" type="slidenum">
              <a:rPr lang="en-US" smtClean="0"/>
              <a:t>‹#›</a:t>
            </a:fld>
            <a:endParaRPr lang="en-US"/>
          </a:p>
        </p:txBody>
      </p:sp>
    </p:spTree>
    <p:extLst>
      <p:ext uri="{BB962C8B-B14F-4D97-AF65-F5344CB8AC3E}">
        <p14:creationId xmlns:p14="http://schemas.microsoft.com/office/powerpoint/2010/main" val="3852678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32214" y="779400"/>
            <a:ext cx="8882185"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89651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0"/>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1814" y="566615"/>
            <a:ext cx="8229600" cy="94370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261814" y="1600200"/>
            <a:ext cx="7731369"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91661" y="6323624"/>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C9244-15B3-8F40-A6D8-795DD2FF1F30}" type="slidenum">
              <a:rPr lang="en-US" smtClean="0"/>
              <a:pPr/>
              <a:t>‹#›</a:t>
            </a:fld>
            <a:endParaRPr lang="en-US" dirty="0"/>
          </a:p>
        </p:txBody>
      </p:sp>
    </p:spTree>
    <p:extLst>
      <p:ext uri="{BB962C8B-B14F-4D97-AF65-F5344CB8AC3E}">
        <p14:creationId xmlns:p14="http://schemas.microsoft.com/office/powerpoint/2010/main" val="1228687688"/>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2" r:id="rId4"/>
    <p:sldLayoutId id="2147483667" r:id="rId5"/>
    <p:sldLayoutId id="2147483668" r:id="rId6"/>
    <p:sldLayoutId id="2147483669" r:id="rId7"/>
    <p:sldLayoutId id="2147483670" r:id="rId8"/>
  </p:sldLayoutIdLst>
  <p:hf hdr="0" ftr="0" dt="0"/>
  <p:txStyles>
    <p:titleStyle>
      <a:lvl1pPr algn="l" defTabSz="457200" rtl="0" eaLnBrk="1" latinLnBrk="0" hangingPunct="1">
        <a:spcBef>
          <a:spcPct val="0"/>
        </a:spcBef>
        <a:buNone/>
        <a:defRPr sz="3600" b="1" kern="1200">
          <a:solidFill>
            <a:srgbClr val="89C32D"/>
          </a:solidFill>
          <a:latin typeface="+mj-lt"/>
          <a:ea typeface="+mj-ea"/>
          <a:cs typeface="+mj-cs"/>
        </a:defRPr>
      </a:lvl1pPr>
    </p:titleStyle>
    <p:bodyStyle>
      <a:lvl1pPr marL="0" indent="0" algn="l" defTabSz="457200" rtl="0" eaLnBrk="1" latinLnBrk="0" hangingPunct="1">
        <a:spcBef>
          <a:spcPct val="20000"/>
        </a:spcBef>
        <a:buFont typeface="Arial"/>
        <a:buNone/>
        <a:defRPr sz="2000" b="1"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8" Type="http://schemas.openxmlformats.org/officeDocument/2006/relationships/image" Target="../media/image29.tmp"/><Relationship Id="rId3" Type="http://schemas.openxmlformats.org/officeDocument/2006/relationships/image" Target="../media/image24.tmp"/><Relationship Id="rId7" Type="http://schemas.openxmlformats.org/officeDocument/2006/relationships/image" Target="../media/image28.tmp"/><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27.tmp"/><Relationship Id="rId5" Type="http://schemas.openxmlformats.org/officeDocument/2006/relationships/image" Target="../media/image26.tmp"/><Relationship Id="rId10" Type="http://schemas.openxmlformats.org/officeDocument/2006/relationships/image" Target="../media/image31.tmp"/><Relationship Id="rId4" Type="http://schemas.openxmlformats.org/officeDocument/2006/relationships/image" Target="../media/image25.tmp"/><Relationship Id="rId9" Type="http://schemas.openxmlformats.org/officeDocument/2006/relationships/image" Target="../media/image30.tmp"/></Relationships>
</file>

<file path=ppt/slides/_rels/slide25.xml.rels><?xml version="1.0" encoding="UTF-8" standalone="yes"?>
<Relationships xmlns="http://schemas.openxmlformats.org/package/2006/relationships"><Relationship Id="rId3" Type="http://schemas.openxmlformats.org/officeDocument/2006/relationships/image" Target="../media/image32.tmp"/><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33.tmp"/></Relationships>
</file>

<file path=ppt/slides/_rels/slide26.xml.rels><?xml version="1.0" encoding="UTF-8" standalone="yes"?>
<Relationships xmlns="http://schemas.openxmlformats.org/package/2006/relationships"><Relationship Id="rId3" Type="http://schemas.openxmlformats.org/officeDocument/2006/relationships/image" Target="../media/image34.tmp"/><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36.tmp"/><Relationship Id="rId4" Type="http://schemas.openxmlformats.org/officeDocument/2006/relationships/image" Target="../media/image35.tmp"/></Relationships>
</file>

<file path=ppt/slides/_rels/slide27.xml.rels><?xml version="1.0" encoding="UTF-8" standalone="yes"?>
<Relationships xmlns="http://schemas.openxmlformats.org/package/2006/relationships"><Relationship Id="rId3" Type="http://schemas.openxmlformats.org/officeDocument/2006/relationships/image" Target="../media/image37.tmp"/><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38.tmp"/></Relationships>
</file>

<file path=ppt/slides/_rels/slide28.xml.rels><?xml version="1.0" encoding="UTF-8" standalone="yes"?>
<Relationships xmlns="http://schemas.openxmlformats.org/package/2006/relationships"><Relationship Id="rId3" Type="http://schemas.openxmlformats.org/officeDocument/2006/relationships/image" Target="../media/image39.tmp"/><Relationship Id="rId2" Type="http://schemas.openxmlformats.org/officeDocument/2006/relationships/notesSlide" Target="../notesSlides/notesSlide25.xml"/><Relationship Id="rId1" Type="http://schemas.openxmlformats.org/officeDocument/2006/relationships/slideLayout" Target="../slideLayouts/slideLayout5.xml"/><Relationship Id="rId5" Type="http://schemas.openxmlformats.org/officeDocument/2006/relationships/image" Target="../media/image41.tmp"/><Relationship Id="rId4" Type="http://schemas.openxmlformats.org/officeDocument/2006/relationships/image" Target="../media/image40.tmp"/></Relationships>
</file>

<file path=ppt/slides/_rels/slide29.xml.rels><?xml version="1.0" encoding="UTF-8" standalone="yes"?>
<Relationships xmlns="http://schemas.openxmlformats.org/package/2006/relationships"><Relationship Id="rId3" Type="http://schemas.openxmlformats.org/officeDocument/2006/relationships/image" Target="../media/image42.tmp"/><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40.tmp"/><Relationship Id="rId4" Type="http://schemas.openxmlformats.org/officeDocument/2006/relationships/image" Target="../media/image43.tmp"/></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44.tmp"/><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45.tmp"/></Relationships>
</file>

<file path=ppt/slides/_rels/slide31.xml.rels><?xml version="1.0" encoding="UTF-8" standalone="yes"?>
<Relationships xmlns="http://schemas.openxmlformats.org/package/2006/relationships"><Relationship Id="rId3" Type="http://schemas.openxmlformats.org/officeDocument/2006/relationships/image" Target="../media/image46.tmp"/><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47.tmp"/><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48.tmp"/><Relationship Id="rId2" Type="http://schemas.openxmlformats.org/officeDocument/2006/relationships/notesSlide" Target="../notesSlides/notesSlide30.xml"/><Relationship Id="rId1" Type="http://schemas.openxmlformats.org/officeDocument/2006/relationships/slideLayout" Target="../slideLayouts/slideLayout5.xml"/><Relationship Id="rId5" Type="http://schemas.openxmlformats.org/officeDocument/2006/relationships/image" Target="../media/image50.tmp"/><Relationship Id="rId4" Type="http://schemas.openxmlformats.org/officeDocument/2006/relationships/image" Target="../media/image49.tmp"/></Relationships>
</file>

<file path=ppt/slides/_rels/slide34.xml.rels><?xml version="1.0" encoding="UTF-8" standalone="yes"?>
<Relationships xmlns="http://schemas.openxmlformats.org/package/2006/relationships"><Relationship Id="rId3" Type="http://schemas.openxmlformats.org/officeDocument/2006/relationships/image" Target="../media/image51.tmp"/><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image" Target="../media/image53.tmp"/><Relationship Id="rId4" Type="http://schemas.openxmlformats.org/officeDocument/2006/relationships/image" Target="../media/image52.tmp"/></Relationships>
</file>

<file path=ppt/slides/_rels/slide35.xml.rels><?xml version="1.0" encoding="UTF-8" standalone="yes"?>
<Relationships xmlns="http://schemas.openxmlformats.org/package/2006/relationships"><Relationship Id="rId3" Type="http://schemas.openxmlformats.org/officeDocument/2006/relationships/image" Target="../media/image54.tmp"/><Relationship Id="rId2" Type="http://schemas.openxmlformats.org/officeDocument/2006/relationships/notesSlide" Target="../notesSlides/notesSlide32.xml"/><Relationship Id="rId1" Type="http://schemas.openxmlformats.org/officeDocument/2006/relationships/slideLayout" Target="../slideLayouts/slideLayout5.xml"/><Relationship Id="rId4" Type="http://schemas.openxmlformats.org/officeDocument/2006/relationships/image" Target="../media/image55.tmp"/></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mailto:program.intake@usda.gov" TargetMode="External"/><Relationship Id="rId2" Type="http://schemas.openxmlformats.org/officeDocument/2006/relationships/hyperlink" Target="https://www.ascr.usda.gov/how-file-program-discrimination-complaint" TargetMode="Externa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9932" y="2173134"/>
            <a:ext cx="5067477" cy="1603120"/>
          </a:xfrm>
        </p:spPr>
        <p:txBody>
          <a:bodyPr>
            <a:normAutofit/>
          </a:bodyPr>
          <a:lstStyle/>
          <a:p>
            <a:pPr algn="l"/>
            <a:r>
              <a:rPr lang="en-US" sz="3200" b="1" i="0" u="none" strike="noStrike" baseline="0" dirty="0">
                <a:solidFill>
                  <a:srgbClr val="FDC20D"/>
                </a:solidFill>
                <a:latin typeface="Century Gothic" panose="020B0502020202020204" pitchFamily="34" charset="0"/>
              </a:rPr>
              <a:t>Above State Training - Soil Survey</a:t>
            </a:r>
            <a:endParaRPr lang="en-US" sz="3200" dirty="0"/>
          </a:p>
        </p:txBody>
      </p:sp>
      <p:sp>
        <p:nvSpPr>
          <p:cNvPr id="3" name="Subtitle 2"/>
          <p:cNvSpPr>
            <a:spLocks noGrp="1"/>
          </p:cNvSpPr>
          <p:nvPr>
            <p:ph type="subTitle" idx="1"/>
          </p:nvPr>
        </p:nvSpPr>
        <p:spPr>
          <a:xfrm>
            <a:off x="179932" y="5699637"/>
            <a:ext cx="3143738" cy="1045393"/>
          </a:xfrm>
        </p:spPr>
        <p:txBody>
          <a:bodyPr>
            <a:normAutofit/>
          </a:bodyPr>
          <a:lstStyle/>
          <a:p>
            <a:r>
              <a:rPr lang="en-US" dirty="0"/>
              <a:t>November 14</a:t>
            </a:r>
            <a:r>
              <a:rPr lang="en-US" baseline="30000" dirty="0"/>
              <a:t>th</a:t>
            </a:r>
            <a:r>
              <a:rPr lang="en-US" dirty="0"/>
              <a:t>, 2022| CNTSC, ENTSC, SPSD and WNTSC</a:t>
            </a:r>
          </a:p>
        </p:txBody>
      </p:sp>
      <p:sp>
        <p:nvSpPr>
          <p:cNvPr id="4" name="Content Placeholder 3"/>
          <p:cNvSpPr>
            <a:spLocks noGrp="1"/>
          </p:cNvSpPr>
          <p:nvPr>
            <p:ph sz="quarter" idx="10"/>
          </p:nvPr>
        </p:nvSpPr>
        <p:spPr>
          <a:xfrm>
            <a:off x="1210235" y="112970"/>
            <a:ext cx="7933765" cy="649681"/>
          </a:xfrm>
        </p:spPr>
        <p:txBody>
          <a:bodyPr>
            <a:noAutofit/>
          </a:bodyPr>
          <a:lstStyle/>
          <a:p>
            <a:r>
              <a:rPr lang="en-US" sz="1800" dirty="0">
                <a:solidFill>
                  <a:schemeClr val="bg1"/>
                </a:solidFill>
                <a:latin typeface="Arial Black" panose="020B0A04020102020204" pitchFamily="34" charset="0"/>
              </a:rPr>
              <a:t>National Technology Support Centers and SPSD</a:t>
            </a:r>
          </a:p>
        </p:txBody>
      </p:sp>
    </p:spTree>
    <p:extLst>
      <p:ext uri="{BB962C8B-B14F-4D97-AF65-F5344CB8AC3E}">
        <p14:creationId xmlns:p14="http://schemas.microsoft.com/office/powerpoint/2010/main" val="4059534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54FD-AEED-4D52-8A20-0156FC0677E2}"/>
              </a:ext>
            </a:extLst>
          </p:cNvPr>
          <p:cNvSpPr>
            <a:spLocks noGrp="1"/>
          </p:cNvSpPr>
          <p:nvPr>
            <p:ph type="title"/>
          </p:nvPr>
        </p:nvSpPr>
        <p:spPr/>
        <p:txBody>
          <a:bodyPr>
            <a:noAutofit/>
          </a:bodyPr>
          <a:lstStyle/>
          <a:p>
            <a:pPr algn="ctr"/>
            <a:r>
              <a:rPr lang="en-US" sz="2400" dirty="0">
                <a:solidFill>
                  <a:schemeClr val="tx1"/>
                </a:solidFill>
              </a:rPr>
              <a:t>Export Land Units from Conservation Desktop – </a:t>
            </a:r>
            <a:br>
              <a:rPr lang="en-US" sz="2400" dirty="0">
                <a:solidFill>
                  <a:schemeClr val="tx1"/>
                </a:solidFill>
              </a:rPr>
            </a:br>
            <a:r>
              <a:rPr lang="en-US" sz="2400" dirty="0">
                <a:solidFill>
                  <a:schemeClr val="tx1"/>
                </a:solidFill>
              </a:rPr>
              <a:t>Import into Web Soil Survey</a:t>
            </a:r>
          </a:p>
        </p:txBody>
      </p:sp>
      <p:sp>
        <p:nvSpPr>
          <p:cNvPr id="3" name="Content Placeholder 2">
            <a:extLst>
              <a:ext uri="{FF2B5EF4-FFF2-40B4-BE49-F238E27FC236}">
                <a16:creationId xmlns:a16="http://schemas.microsoft.com/office/drawing/2014/main" id="{327B59B4-5563-4DF0-B06F-9F947BC95EF6}"/>
              </a:ext>
            </a:extLst>
          </p:cNvPr>
          <p:cNvSpPr>
            <a:spLocks noGrp="1"/>
          </p:cNvSpPr>
          <p:nvPr>
            <p:ph idx="1"/>
          </p:nvPr>
        </p:nvSpPr>
        <p:spPr>
          <a:xfrm>
            <a:off x="520973" y="1634218"/>
            <a:ext cx="2673176" cy="1711148"/>
          </a:xfrm>
        </p:spPr>
        <p:txBody>
          <a:bodyPr>
            <a:normAutofit/>
          </a:bodyPr>
          <a:lstStyle/>
          <a:p>
            <a:pPr>
              <a:spcAft>
                <a:spcPts val="1200"/>
              </a:spcAft>
            </a:pPr>
            <a:r>
              <a:rPr lang="en-US" sz="2400" b="0" dirty="0"/>
              <a:t>5.  Select </a:t>
            </a:r>
            <a:r>
              <a:rPr lang="en-US" sz="2400" dirty="0">
                <a:solidFill>
                  <a:schemeClr val="accent3">
                    <a:lumMod val="50000"/>
                  </a:schemeClr>
                </a:solidFill>
              </a:rPr>
              <a:t>Export</a:t>
            </a:r>
            <a:r>
              <a:rPr lang="en-US" sz="2400" b="0" dirty="0"/>
              <a:t>. </a:t>
            </a:r>
          </a:p>
          <a:p>
            <a:r>
              <a:rPr lang="en-US" sz="2400" b="0" dirty="0"/>
              <a:t>Optionally edit the shapefile name.</a:t>
            </a:r>
          </a:p>
          <a:p>
            <a:pPr marL="457200" indent="-457200">
              <a:buFont typeface="+mj-lt"/>
              <a:buAutoNum type="arabicPeriod"/>
            </a:pPr>
            <a:endParaRPr lang="en-US" dirty="0"/>
          </a:p>
          <a:p>
            <a:endParaRPr lang="en-US" dirty="0"/>
          </a:p>
        </p:txBody>
      </p:sp>
      <p:sp>
        <p:nvSpPr>
          <p:cNvPr id="9" name="Content Placeholder 2">
            <a:extLst>
              <a:ext uri="{FF2B5EF4-FFF2-40B4-BE49-F238E27FC236}">
                <a16:creationId xmlns:a16="http://schemas.microsoft.com/office/drawing/2014/main" id="{32A259EF-8854-4B8E-B8DF-323F53C47B1E}"/>
              </a:ext>
            </a:extLst>
          </p:cNvPr>
          <p:cNvSpPr txBox="1">
            <a:spLocks/>
          </p:cNvSpPr>
          <p:nvPr/>
        </p:nvSpPr>
        <p:spPr>
          <a:xfrm>
            <a:off x="520973" y="4157472"/>
            <a:ext cx="2941555" cy="2057151"/>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000" b="1"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b="0" dirty="0"/>
              <a:t>6. Select </a:t>
            </a:r>
            <a:r>
              <a:rPr lang="en-US" sz="2400" dirty="0">
                <a:solidFill>
                  <a:schemeClr val="accent3">
                    <a:lumMod val="50000"/>
                  </a:schemeClr>
                </a:solidFill>
              </a:rPr>
              <a:t>Download Shapefile</a:t>
            </a:r>
            <a:r>
              <a:rPr lang="en-US" sz="2400" b="0" dirty="0"/>
              <a:t>.</a:t>
            </a:r>
          </a:p>
          <a:p>
            <a:pPr marL="457200" indent="-457200">
              <a:buAutoNum type="arabicPeriod" startAt="3"/>
            </a:pPr>
            <a:endParaRPr lang="en-US" sz="2400" b="0" dirty="0"/>
          </a:p>
          <a:p>
            <a:pPr marL="457200" indent="-457200">
              <a:buFont typeface="+mj-lt"/>
              <a:buAutoNum type="arabicPeriod"/>
            </a:pPr>
            <a:endParaRPr lang="en-US" dirty="0"/>
          </a:p>
          <a:p>
            <a:endParaRPr lang="en-US" dirty="0"/>
          </a:p>
        </p:txBody>
      </p:sp>
      <p:pic>
        <p:nvPicPr>
          <p:cNvPr id="13" name="Picture 12">
            <a:extLst>
              <a:ext uri="{FF2B5EF4-FFF2-40B4-BE49-F238E27FC236}">
                <a16:creationId xmlns:a16="http://schemas.microsoft.com/office/drawing/2014/main" id="{2DA6B72C-1641-45BB-8D29-BDB1C200F678}"/>
              </a:ext>
            </a:extLst>
          </p:cNvPr>
          <p:cNvPicPr>
            <a:picLocks noChangeAspect="1"/>
          </p:cNvPicPr>
          <p:nvPr/>
        </p:nvPicPr>
        <p:blipFill>
          <a:blip r:embed="rId3"/>
          <a:stretch>
            <a:fillRect/>
          </a:stretch>
        </p:blipFill>
        <p:spPr>
          <a:xfrm>
            <a:off x="3518993" y="1593416"/>
            <a:ext cx="4146976" cy="2295832"/>
          </a:xfrm>
          <a:prstGeom prst="rect">
            <a:avLst/>
          </a:prstGeom>
          <a:ln>
            <a:solidFill>
              <a:schemeClr val="accent1"/>
            </a:solidFill>
          </a:ln>
        </p:spPr>
      </p:pic>
      <p:sp>
        <p:nvSpPr>
          <p:cNvPr id="12" name="Arrow: Right 11">
            <a:extLst>
              <a:ext uri="{FF2B5EF4-FFF2-40B4-BE49-F238E27FC236}">
                <a16:creationId xmlns:a16="http://schemas.microsoft.com/office/drawing/2014/main" id="{81D60B66-3B7C-4A5A-AAA4-C3C07E984A4A}"/>
              </a:ext>
            </a:extLst>
          </p:cNvPr>
          <p:cNvSpPr/>
          <p:nvPr/>
        </p:nvSpPr>
        <p:spPr>
          <a:xfrm rot="10800000">
            <a:off x="7320030" y="2855976"/>
            <a:ext cx="1095733" cy="259371"/>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11E785DD-9853-417E-BF0F-0B5CACF60D2C}"/>
              </a:ext>
            </a:extLst>
          </p:cNvPr>
          <p:cNvPicPr>
            <a:picLocks noChangeAspect="1"/>
          </p:cNvPicPr>
          <p:nvPr/>
        </p:nvPicPr>
        <p:blipFill>
          <a:blip r:embed="rId4"/>
          <a:stretch>
            <a:fillRect/>
          </a:stretch>
        </p:blipFill>
        <p:spPr>
          <a:xfrm>
            <a:off x="3566874" y="3992966"/>
            <a:ext cx="4099095" cy="2593720"/>
          </a:xfrm>
          <a:prstGeom prst="rect">
            <a:avLst/>
          </a:prstGeom>
          <a:ln>
            <a:solidFill>
              <a:schemeClr val="accent1"/>
            </a:solidFill>
          </a:ln>
        </p:spPr>
      </p:pic>
      <p:sp>
        <p:nvSpPr>
          <p:cNvPr id="11" name="Arrow: Right 10">
            <a:extLst>
              <a:ext uri="{FF2B5EF4-FFF2-40B4-BE49-F238E27FC236}">
                <a16:creationId xmlns:a16="http://schemas.microsoft.com/office/drawing/2014/main" id="{839D4FBD-E35F-4CFB-9005-FF07B5D48169}"/>
              </a:ext>
            </a:extLst>
          </p:cNvPr>
          <p:cNvSpPr/>
          <p:nvPr/>
        </p:nvSpPr>
        <p:spPr>
          <a:xfrm>
            <a:off x="2550819" y="5094142"/>
            <a:ext cx="1095733" cy="195684"/>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3768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5817" y="1592751"/>
            <a:ext cx="4894769" cy="3585305"/>
          </a:xfrm>
        </p:spPr>
        <p:txBody>
          <a:bodyPr>
            <a:normAutofit/>
          </a:bodyPr>
          <a:lstStyle/>
          <a:p>
            <a:r>
              <a:rPr lang="en-US" sz="3600" dirty="0">
                <a:latin typeface="+mn-lt"/>
              </a:rPr>
              <a:t>Conservation Assessment</a:t>
            </a:r>
            <a:br>
              <a:rPr lang="en-US" sz="3600" dirty="0">
                <a:latin typeface="+mn-lt"/>
              </a:rPr>
            </a:br>
            <a:r>
              <a:rPr lang="en-US" sz="3600" dirty="0">
                <a:latin typeface="+mn-lt"/>
              </a:rPr>
              <a:t>Ranking</a:t>
            </a:r>
            <a:br>
              <a:rPr lang="en-US" sz="3600" dirty="0">
                <a:latin typeface="+mn-lt"/>
              </a:rPr>
            </a:br>
            <a:r>
              <a:rPr lang="en-US" sz="3600" dirty="0">
                <a:latin typeface="+mn-lt"/>
              </a:rPr>
              <a:t>Tool</a:t>
            </a:r>
            <a:br>
              <a:rPr lang="en-US" dirty="0">
                <a:latin typeface="+mn-lt"/>
              </a:rPr>
            </a:br>
            <a:br>
              <a:rPr lang="en-US" dirty="0">
                <a:latin typeface="+mn-lt"/>
              </a:rPr>
            </a:br>
            <a:r>
              <a:rPr lang="en-US" dirty="0">
                <a:solidFill>
                  <a:schemeClr val="bg1">
                    <a:lumMod val="75000"/>
                  </a:schemeClr>
                </a:solidFill>
                <a:latin typeface="+mn-lt"/>
              </a:rPr>
              <a:t>Soils</a:t>
            </a:r>
            <a:endParaRPr lang="en-US" dirty="0">
              <a:solidFill>
                <a:schemeClr val="bg1">
                  <a:lumMod val="75000"/>
                </a:schemeClr>
              </a:solidFill>
            </a:endParaRPr>
          </a:p>
        </p:txBody>
      </p:sp>
      <p:sp>
        <p:nvSpPr>
          <p:cNvPr id="3" name="Subtitle 2"/>
          <p:cNvSpPr>
            <a:spLocks noGrp="1"/>
          </p:cNvSpPr>
          <p:nvPr>
            <p:ph type="subTitle" idx="1"/>
          </p:nvPr>
        </p:nvSpPr>
        <p:spPr>
          <a:xfrm>
            <a:off x="325817" y="5882907"/>
            <a:ext cx="5612523" cy="677914"/>
          </a:xfrm>
        </p:spPr>
        <p:txBody>
          <a:bodyPr>
            <a:normAutofit/>
          </a:bodyPr>
          <a:lstStyle/>
          <a:p>
            <a:r>
              <a:rPr lang="en-US" dirty="0"/>
              <a:t>11/14/2022 – Jason Nemecek and Richard Reid</a:t>
            </a:r>
          </a:p>
        </p:txBody>
      </p:sp>
      <p:sp>
        <p:nvSpPr>
          <p:cNvPr id="5" name="Subtitle 2">
            <a:extLst>
              <a:ext uri="{FF2B5EF4-FFF2-40B4-BE49-F238E27FC236}">
                <a16:creationId xmlns:a16="http://schemas.microsoft.com/office/drawing/2014/main" id="{2EDA87D3-9A87-48E9-B6DC-6B3992A6C4A8}"/>
              </a:ext>
            </a:extLst>
          </p:cNvPr>
          <p:cNvSpPr txBox="1">
            <a:spLocks/>
          </p:cNvSpPr>
          <p:nvPr/>
        </p:nvSpPr>
        <p:spPr>
          <a:xfrm>
            <a:off x="7135914" y="343784"/>
            <a:ext cx="1740195" cy="421759"/>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1500" b="0" kern="1200">
                <a:solidFill>
                  <a:srgbClr val="FFFFFF"/>
                </a:solidFill>
                <a:latin typeface="+mn-lt"/>
                <a:ea typeface="+mn-ea"/>
                <a:cs typeface="+mn-cs"/>
              </a:defRPr>
            </a:lvl1pPr>
            <a:lvl2pPr marL="4572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16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000" dirty="0"/>
              <a:t>May 2, 2019</a:t>
            </a:r>
          </a:p>
        </p:txBody>
      </p:sp>
    </p:spTree>
    <p:extLst>
      <p:ext uri="{BB962C8B-B14F-4D97-AF65-F5344CB8AC3E}">
        <p14:creationId xmlns:p14="http://schemas.microsoft.com/office/powerpoint/2010/main" val="81943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00B58-F7DA-4BD0-91A4-526806E017A3}"/>
              </a:ext>
            </a:extLst>
          </p:cNvPr>
          <p:cNvSpPr>
            <a:spLocks noGrp="1"/>
          </p:cNvSpPr>
          <p:nvPr>
            <p:ph type="title"/>
          </p:nvPr>
        </p:nvSpPr>
        <p:spPr/>
        <p:txBody>
          <a:bodyPr/>
          <a:lstStyle/>
          <a:p>
            <a:r>
              <a:rPr lang="en-US" dirty="0"/>
              <a:t>How is Geospatial Data Used in CART</a:t>
            </a:r>
          </a:p>
        </p:txBody>
      </p:sp>
      <p:sp>
        <p:nvSpPr>
          <p:cNvPr id="3" name="Text Placeholder 2">
            <a:extLst>
              <a:ext uri="{FF2B5EF4-FFF2-40B4-BE49-F238E27FC236}">
                <a16:creationId xmlns:a16="http://schemas.microsoft.com/office/drawing/2014/main" id="{5D1AF53E-ACEC-4B8F-B108-977B844323B5}"/>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729877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197F-EB38-4A4B-A893-CF6B6AF54065}"/>
              </a:ext>
            </a:extLst>
          </p:cNvPr>
          <p:cNvSpPr>
            <a:spLocks noGrp="1"/>
          </p:cNvSpPr>
          <p:nvPr>
            <p:ph type="title"/>
          </p:nvPr>
        </p:nvSpPr>
        <p:spPr/>
        <p:txBody>
          <a:bodyPr/>
          <a:lstStyle/>
          <a:p>
            <a:r>
              <a:rPr lang="en-US" dirty="0"/>
              <a:t>Usage</a:t>
            </a:r>
          </a:p>
        </p:txBody>
      </p:sp>
      <p:pic>
        <p:nvPicPr>
          <p:cNvPr id="1026" name="Picture 2">
            <a:extLst>
              <a:ext uri="{FF2B5EF4-FFF2-40B4-BE49-F238E27FC236}">
                <a16:creationId xmlns:a16="http://schemas.microsoft.com/office/drawing/2014/main" id="{D1C821FB-7FCF-4EDB-928D-B8D5955E16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2578" y="841145"/>
            <a:ext cx="4093218" cy="60168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14373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1197F-EB38-4A4B-A893-CF6B6AF54065}"/>
              </a:ext>
            </a:extLst>
          </p:cNvPr>
          <p:cNvSpPr>
            <a:spLocks noGrp="1"/>
          </p:cNvSpPr>
          <p:nvPr>
            <p:ph type="title"/>
          </p:nvPr>
        </p:nvSpPr>
        <p:spPr/>
        <p:txBody>
          <a:bodyPr/>
          <a:lstStyle/>
          <a:p>
            <a:r>
              <a:rPr lang="en-US" dirty="0"/>
              <a:t>Threshold</a:t>
            </a:r>
          </a:p>
        </p:txBody>
      </p:sp>
      <p:sp>
        <p:nvSpPr>
          <p:cNvPr id="3" name="Content Placeholder 2">
            <a:extLst>
              <a:ext uri="{FF2B5EF4-FFF2-40B4-BE49-F238E27FC236}">
                <a16:creationId xmlns:a16="http://schemas.microsoft.com/office/drawing/2014/main" id="{03AC937F-747D-4351-BA27-794702918D8F}"/>
              </a:ext>
            </a:extLst>
          </p:cNvPr>
          <p:cNvSpPr>
            <a:spLocks noGrp="1"/>
          </p:cNvSpPr>
          <p:nvPr>
            <p:ph idx="1"/>
          </p:nvPr>
        </p:nvSpPr>
        <p:spPr>
          <a:xfrm>
            <a:off x="261815" y="1446885"/>
            <a:ext cx="7565114" cy="908108"/>
          </a:xfrm>
        </p:spPr>
        <p:txBody>
          <a:bodyPr>
            <a:normAutofit/>
          </a:bodyPr>
          <a:lstStyle/>
          <a:p>
            <a:r>
              <a:rPr lang="en-US" sz="2000" dirty="0"/>
              <a:t>Measure of Intrinsic Site Vulnerability and amount of conservation effort to reach a “sustainable” level</a:t>
            </a:r>
          </a:p>
        </p:txBody>
      </p:sp>
      <p:pic>
        <p:nvPicPr>
          <p:cNvPr id="6" name="Picture 5">
            <a:extLst>
              <a:ext uri="{FF2B5EF4-FFF2-40B4-BE49-F238E27FC236}">
                <a16:creationId xmlns:a16="http://schemas.microsoft.com/office/drawing/2014/main" id="{51A250B6-7305-4F36-8F44-F89741C76CB9}"/>
              </a:ext>
            </a:extLst>
          </p:cNvPr>
          <p:cNvPicPr>
            <a:picLocks noChangeAspect="1"/>
          </p:cNvPicPr>
          <p:nvPr/>
        </p:nvPicPr>
        <p:blipFill>
          <a:blip r:embed="rId3"/>
          <a:stretch>
            <a:fillRect/>
          </a:stretch>
        </p:blipFill>
        <p:spPr>
          <a:xfrm>
            <a:off x="731520" y="3504500"/>
            <a:ext cx="7736301" cy="1828799"/>
          </a:xfrm>
          <a:prstGeom prst="rect">
            <a:avLst/>
          </a:prstGeom>
        </p:spPr>
      </p:pic>
      <p:sp>
        <p:nvSpPr>
          <p:cNvPr id="8" name="Content Placeholder 2">
            <a:extLst>
              <a:ext uri="{FF2B5EF4-FFF2-40B4-BE49-F238E27FC236}">
                <a16:creationId xmlns:a16="http://schemas.microsoft.com/office/drawing/2014/main" id="{AD6E9788-D77D-4A98-B237-020E916C341A}"/>
              </a:ext>
            </a:extLst>
          </p:cNvPr>
          <p:cNvSpPr txBox="1">
            <a:spLocks/>
          </p:cNvSpPr>
          <p:nvPr/>
        </p:nvSpPr>
        <p:spPr>
          <a:xfrm>
            <a:off x="261815" y="3115086"/>
            <a:ext cx="4061809" cy="454054"/>
          </a:xfrm>
          <a:prstGeom prst="rect">
            <a:avLst/>
          </a:prstGeom>
        </p:spPr>
        <p:txBody>
          <a:bodyPr vert="horz" lIns="91440" tIns="45720" rIns="91440" bIns="45720" rtlCol="0">
            <a:normAutofit lnSpcReduction="10000"/>
          </a:bodyPr>
          <a:lstStyle>
            <a:lvl1pPr marL="0" indent="0" algn="l" defTabSz="457200" rtl="0" eaLnBrk="1" latinLnBrk="0" hangingPunct="1">
              <a:spcBef>
                <a:spcPct val="20000"/>
              </a:spcBef>
              <a:buFont typeface="Arial"/>
              <a:buNone/>
              <a:defRPr sz="2400" b="0"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Soil Erosion – Sheet and Rill</a:t>
            </a:r>
          </a:p>
        </p:txBody>
      </p:sp>
      <p:sp>
        <p:nvSpPr>
          <p:cNvPr id="11" name="TextBox 10">
            <a:extLst>
              <a:ext uri="{FF2B5EF4-FFF2-40B4-BE49-F238E27FC236}">
                <a16:creationId xmlns:a16="http://schemas.microsoft.com/office/drawing/2014/main" id="{057AC970-CCC9-4562-874F-A3F74E9F9E2A}"/>
              </a:ext>
            </a:extLst>
          </p:cNvPr>
          <p:cNvSpPr txBox="1"/>
          <p:nvPr/>
        </p:nvSpPr>
        <p:spPr>
          <a:xfrm>
            <a:off x="261815" y="2708783"/>
            <a:ext cx="8620371" cy="369332"/>
          </a:xfrm>
          <a:prstGeom prst="rect">
            <a:avLst/>
          </a:prstGeom>
          <a:noFill/>
        </p:spPr>
        <p:txBody>
          <a:bodyPr wrap="square" rtlCol="0">
            <a:spAutoFit/>
          </a:bodyPr>
          <a:lstStyle/>
          <a:p>
            <a:r>
              <a:rPr lang="en-US" dirty="0"/>
              <a:t>From NB 440-19-9, Attachment A – CART Resource Concern Assessment</a:t>
            </a:r>
          </a:p>
        </p:txBody>
      </p:sp>
    </p:spTree>
    <p:extLst>
      <p:ext uri="{BB962C8B-B14F-4D97-AF65-F5344CB8AC3E}">
        <p14:creationId xmlns:p14="http://schemas.microsoft.com/office/powerpoint/2010/main" val="3559294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4">
            <a:extLst>
              <a:ext uri="{FF2B5EF4-FFF2-40B4-BE49-F238E27FC236}">
                <a16:creationId xmlns:a16="http://schemas.microsoft.com/office/drawing/2014/main" id="{A58D3C21-63F5-4E06-BD27-237529E9A8DA}"/>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Soil Quality Degradation</a:t>
            </a:r>
          </a:p>
        </p:txBody>
      </p:sp>
      <p:graphicFrame>
        <p:nvGraphicFramePr>
          <p:cNvPr id="5" name="Table 4">
            <a:extLst>
              <a:ext uri="{FF2B5EF4-FFF2-40B4-BE49-F238E27FC236}">
                <a16:creationId xmlns:a16="http://schemas.microsoft.com/office/drawing/2014/main" id="{FF160D0F-36E6-4521-9388-4322279B2798}"/>
              </a:ext>
            </a:extLst>
          </p:cNvPr>
          <p:cNvGraphicFramePr>
            <a:graphicFrameLocks noGrp="1"/>
          </p:cNvGraphicFramePr>
          <p:nvPr>
            <p:extLst>
              <p:ext uri="{D42A27DB-BD31-4B8C-83A1-F6EECF244321}">
                <p14:modId xmlns:p14="http://schemas.microsoft.com/office/powerpoint/2010/main" val="1159801198"/>
              </p:ext>
            </p:extLst>
          </p:nvPr>
        </p:nvGraphicFramePr>
        <p:xfrm>
          <a:off x="706437" y="2599433"/>
          <a:ext cx="7731126" cy="1492356"/>
        </p:xfrm>
        <a:graphic>
          <a:graphicData uri="http://schemas.openxmlformats.org/drawingml/2006/table">
            <a:tbl>
              <a:tblPr/>
              <a:tblGrid>
                <a:gridCol w="319542">
                  <a:extLst>
                    <a:ext uri="{9D8B030D-6E8A-4147-A177-3AD203B41FA5}">
                      <a16:colId xmlns:a16="http://schemas.microsoft.com/office/drawing/2014/main" val="3606152099"/>
                    </a:ext>
                  </a:extLst>
                </a:gridCol>
                <a:gridCol w="3470574">
                  <a:extLst>
                    <a:ext uri="{9D8B030D-6E8A-4147-A177-3AD203B41FA5}">
                      <a16:colId xmlns:a16="http://schemas.microsoft.com/office/drawing/2014/main" val="988731539"/>
                    </a:ext>
                  </a:extLst>
                </a:gridCol>
                <a:gridCol w="3941010">
                  <a:extLst>
                    <a:ext uri="{9D8B030D-6E8A-4147-A177-3AD203B41FA5}">
                      <a16:colId xmlns:a16="http://schemas.microsoft.com/office/drawing/2014/main" val="3282105268"/>
                    </a:ext>
                  </a:extLst>
                </a:gridCol>
              </a:tblGrid>
              <a:tr h="310784">
                <a:tc>
                  <a:txBody>
                    <a:bodyPr/>
                    <a:lstStyle/>
                    <a:p>
                      <a:pPr algn="l" fontAlgn="b"/>
                      <a:r>
                        <a:rPr lang="en-US" sz="1000" b="0" i="0" u="none" strike="noStrike" dirty="0">
                          <a:solidFill>
                            <a:srgbClr val="000000"/>
                          </a:solidFill>
                          <a:effectLst/>
                          <a:latin typeface="Calibri" panose="020F0502020204030204" pitchFamily="34" charset="0"/>
                        </a:rPr>
                        <a:t> </a:t>
                      </a:r>
                    </a:p>
                  </a:txBody>
                  <a:tcPr marL="8880"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300" b="0" i="0" u="none" strike="noStrike" dirty="0">
                          <a:solidFill>
                            <a:srgbClr val="000000"/>
                          </a:solidFill>
                          <a:effectLst/>
                          <a:latin typeface="Arial" panose="020B0604020202020204" pitchFamily="34" charset="0"/>
                        </a:rPr>
                        <a:t>Resource Concern</a:t>
                      </a:r>
                    </a:p>
                  </a:txBody>
                  <a:tcPr marL="8880"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300" b="0" i="0" u="none" strike="noStrike" dirty="0">
                          <a:solidFill>
                            <a:srgbClr val="000000"/>
                          </a:solidFill>
                          <a:effectLst/>
                          <a:latin typeface="Arial" panose="020B0604020202020204" pitchFamily="34" charset="0"/>
                        </a:rPr>
                        <a:t>Soil Interpretation</a:t>
                      </a:r>
                    </a:p>
                  </a:txBody>
                  <a:tcPr marL="8880"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446292921"/>
                  </a:ext>
                </a:extLst>
              </a:tr>
              <a:tr h="295393">
                <a:tc>
                  <a:txBody>
                    <a:bodyPr/>
                    <a:lstStyle/>
                    <a:p>
                      <a:pPr algn="r" fontAlgn="b"/>
                      <a:r>
                        <a:rPr lang="en-US" sz="1300" b="0" i="0" u="none" strike="noStrike" dirty="0">
                          <a:solidFill>
                            <a:srgbClr val="000000"/>
                          </a:solidFill>
                          <a:effectLst/>
                          <a:latin typeface="Arial" panose="020B0604020202020204" pitchFamily="34" charset="0"/>
                        </a:rPr>
                        <a:t>1</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Subsidence</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Agricultural Organic Soil Subsidence</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3646788"/>
                  </a:ext>
                </a:extLst>
              </a:tr>
              <a:tr h="295393">
                <a:tc>
                  <a:txBody>
                    <a:bodyPr/>
                    <a:lstStyle/>
                    <a:p>
                      <a:pPr algn="r" fontAlgn="b"/>
                      <a:r>
                        <a:rPr lang="en-US" sz="1300" b="0" i="0" u="none" strike="noStrike" dirty="0">
                          <a:solidFill>
                            <a:srgbClr val="000000"/>
                          </a:solidFill>
                          <a:effectLst/>
                          <a:latin typeface="Arial" panose="020B0604020202020204" pitchFamily="34" charset="0"/>
                        </a:rPr>
                        <a:t>2</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Compaction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Soil Susceptibility to Compaction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4300809"/>
                  </a:ext>
                </a:extLst>
              </a:tr>
              <a:tr h="295393">
                <a:tc>
                  <a:txBody>
                    <a:bodyPr/>
                    <a:lstStyle/>
                    <a:p>
                      <a:pPr algn="r" fontAlgn="b"/>
                      <a:r>
                        <a:rPr lang="en-US" sz="1300" b="0" i="0" u="none" strike="noStrike" dirty="0">
                          <a:solidFill>
                            <a:srgbClr val="000000"/>
                          </a:solidFill>
                          <a:effectLst/>
                          <a:latin typeface="Arial" panose="020B0604020202020204" pitchFamily="34" charset="0"/>
                        </a:rPr>
                        <a:t>3</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Organic Matter Depletion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Organic Matter Depletion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5648667"/>
                  </a:ext>
                </a:extLst>
              </a:tr>
              <a:tr h="295393">
                <a:tc>
                  <a:txBody>
                    <a:bodyPr/>
                    <a:lstStyle/>
                    <a:p>
                      <a:pPr algn="r" fontAlgn="b"/>
                      <a:r>
                        <a:rPr lang="en-US" sz="1300" b="0" i="0" u="none" strike="noStrike" dirty="0">
                          <a:solidFill>
                            <a:srgbClr val="000000"/>
                          </a:solidFill>
                          <a:effectLst/>
                          <a:latin typeface="Arial" panose="020B0604020202020204" pitchFamily="34" charset="0"/>
                        </a:rPr>
                        <a:t>4</a:t>
                      </a:r>
                    </a:p>
                  </a:txBody>
                  <a:tcPr marL="8880" marR="79916"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Concentration of Salts and Other Chemicals</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D0D0D"/>
                          </a:solidFill>
                          <a:effectLst/>
                          <a:latin typeface="Arial" panose="020B0604020202020204" pitchFamily="34" charset="0"/>
                        </a:rPr>
                        <a:t>Surface Salt Concentration</a:t>
                      </a:r>
                    </a:p>
                  </a:txBody>
                  <a:tcPr marL="79916" marR="8880" marT="88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05421325"/>
                  </a:ext>
                </a:extLst>
              </a:tr>
            </a:tbl>
          </a:graphicData>
        </a:graphic>
      </p:graphicFrame>
    </p:spTree>
    <p:extLst>
      <p:ext uri="{BB962C8B-B14F-4D97-AF65-F5344CB8AC3E}">
        <p14:creationId xmlns:p14="http://schemas.microsoft.com/office/powerpoint/2010/main" val="4055596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5231E25F-3F9F-456E-ADC9-1C4E68CD8FC4}"/>
              </a:ext>
            </a:extLst>
          </p:cNvPr>
          <p:cNvSpPr txBox="1">
            <a:spLocks/>
          </p:cNvSpPr>
          <p:nvPr/>
        </p:nvSpPr>
        <p:spPr>
          <a:xfrm>
            <a:off x="261814" y="704631"/>
            <a:ext cx="8229600" cy="838236"/>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Soil Data Access Requests by CART</a:t>
            </a:r>
          </a:p>
        </p:txBody>
      </p:sp>
      <p:grpSp>
        <p:nvGrpSpPr>
          <p:cNvPr id="14" name="Group 13">
            <a:extLst>
              <a:ext uri="{FF2B5EF4-FFF2-40B4-BE49-F238E27FC236}">
                <a16:creationId xmlns:a16="http://schemas.microsoft.com/office/drawing/2014/main" id="{3246A6EB-4E97-45B5-B37D-8663A1E32C6D}"/>
              </a:ext>
            </a:extLst>
          </p:cNvPr>
          <p:cNvGrpSpPr/>
          <p:nvPr/>
        </p:nvGrpSpPr>
        <p:grpSpPr>
          <a:xfrm>
            <a:off x="1179741" y="1542867"/>
            <a:ext cx="6784518" cy="4412298"/>
            <a:chOff x="5038344" y="1600200"/>
            <a:chExt cx="4037961" cy="3529865"/>
          </a:xfrm>
        </p:grpSpPr>
        <p:sp>
          <p:nvSpPr>
            <p:cNvPr id="8" name="TextBox 7">
              <a:extLst>
                <a:ext uri="{FF2B5EF4-FFF2-40B4-BE49-F238E27FC236}">
                  <a16:creationId xmlns:a16="http://schemas.microsoft.com/office/drawing/2014/main" id="{0A33FB1C-0EF3-4AAB-A0E1-BF84973E4454}"/>
                </a:ext>
              </a:extLst>
            </p:cNvPr>
            <p:cNvSpPr txBox="1"/>
            <p:nvPr/>
          </p:nvSpPr>
          <p:spPr>
            <a:xfrm>
              <a:off x="5651142" y="4822288"/>
              <a:ext cx="2955746" cy="307777"/>
            </a:xfrm>
            <a:prstGeom prst="rect">
              <a:avLst/>
            </a:prstGeom>
            <a:noFill/>
          </p:spPr>
          <p:txBody>
            <a:bodyPr wrap="none" rtlCol="0">
              <a:spAutoFit/>
            </a:bodyPr>
            <a:lstStyle/>
            <a:p>
              <a:r>
                <a:rPr lang="en-US" sz="1400" dirty="0"/>
                <a:t>Park County, Wyoming (245 acres)</a:t>
              </a:r>
            </a:p>
          </p:txBody>
        </p:sp>
        <p:pic>
          <p:nvPicPr>
            <p:cNvPr id="13" name="Picture 12">
              <a:extLst>
                <a:ext uri="{FF2B5EF4-FFF2-40B4-BE49-F238E27FC236}">
                  <a16:creationId xmlns:a16="http://schemas.microsoft.com/office/drawing/2014/main" id="{43FB2313-40CB-4B50-ABC8-01D120AD376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38344" y="1600200"/>
              <a:ext cx="4037961" cy="3200400"/>
            </a:xfrm>
            <a:prstGeom prst="rect">
              <a:avLst/>
            </a:prstGeom>
          </p:spPr>
        </p:pic>
      </p:grpSp>
    </p:spTree>
    <p:extLst>
      <p:ext uri="{BB962C8B-B14F-4D97-AF65-F5344CB8AC3E}">
        <p14:creationId xmlns:p14="http://schemas.microsoft.com/office/powerpoint/2010/main" val="9476921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1C0B1C50-5AEE-46D3-9812-F1A9FBD6DB60}"/>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Map data is processed in the background</a:t>
            </a:r>
          </a:p>
        </p:txBody>
      </p:sp>
      <p:sp>
        <p:nvSpPr>
          <p:cNvPr id="14" name="Arrow: Right 13">
            <a:extLst>
              <a:ext uri="{FF2B5EF4-FFF2-40B4-BE49-F238E27FC236}">
                <a16:creationId xmlns:a16="http://schemas.microsoft.com/office/drawing/2014/main" id="{968F603F-C855-4BB5-AA26-6CA259940A9D}"/>
              </a:ext>
            </a:extLst>
          </p:cNvPr>
          <p:cNvSpPr/>
          <p:nvPr/>
        </p:nvSpPr>
        <p:spPr>
          <a:xfrm>
            <a:off x="4183811" y="2734579"/>
            <a:ext cx="767751" cy="57797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060F89DF-F41D-4A02-A720-B73E9BF91D9E}"/>
              </a:ext>
            </a:extLst>
          </p:cNvPr>
          <p:cNvGrpSpPr/>
          <p:nvPr/>
        </p:nvGrpSpPr>
        <p:grpSpPr>
          <a:xfrm>
            <a:off x="77634" y="1522566"/>
            <a:ext cx="4036945" cy="3527565"/>
            <a:chOff x="0" y="1600200"/>
            <a:chExt cx="4036945" cy="3527565"/>
          </a:xfrm>
        </p:grpSpPr>
        <p:sp>
          <p:nvSpPr>
            <p:cNvPr id="6" name="TextBox 5">
              <a:extLst>
                <a:ext uri="{FF2B5EF4-FFF2-40B4-BE49-F238E27FC236}">
                  <a16:creationId xmlns:a16="http://schemas.microsoft.com/office/drawing/2014/main" id="{2EB0DFD7-2CCD-469A-BC1E-D39F30C5BA1C}"/>
                </a:ext>
              </a:extLst>
            </p:cNvPr>
            <p:cNvSpPr txBox="1"/>
            <p:nvPr/>
          </p:nvSpPr>
          <p:spPr>
            <a:xfrm>
              <a:off x="611620" y="4819988"/>
              <a:ext cx="2855337" cy="307777"/>
            </a:xfrm>
            <a:prstGeom prst="rect">
              <a:avLst/>
            </a:prstGeom>
            <a:noFill/>
          </p:spPr>
          <p:txBody>
            <a:bodyPr wrap="square" rtlCol="0">
              <a:spAutoFit/>
            </a:bodyPr>
            <a:lstStyle/>
            <a:p>
              <a:pPr algn="ctr"/>
              <a:r>
                <a:rPr lang="en-US" sz="1400" dirty="0"/>
                <a:t>Basic Soil Map</a:t>
              </a:r>
            </a:p>
          </p:txBody>
        </p:sp>
        <p:pic>
          <p:nvPicPr>
            <p:cNvPr id="4" name="Picture 3">
              <a:extLst>
                <a:ext uri="{FF2B5EF4-FFF2-40B4-BE49-F238E27FC236}">
                  <a16:creationId xmlns:a16="http://schemas.microsoft.com/office/drawing/2014/main" id="{29D6D113-C3FD-422E-970B-B38F272C742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1600200"/>
              <a:ext cx="4036945" cy="3200400"/>
            </a:xfrm>
            <a:prstGeom prst="rect">
              <a:avLst/>
            </a:prstGeom>
          </p:spPr>
        </p:pic>
      </p:grpSp>
      <p:grpSp>
        <p:nvGrpSpPr>
          <p:cNvPr id="15" name="Group 14">
            <a:extLst>
              <a:ext uri="{FF2B5EF4-FFF2-40B4-BE49-F238E27FC236}">
                <a16:creationId xmlns:a16="http://schemas.microsoft.com/office/drawing/2014/main" id="{E6DC5497-1A2D-4AAB-80D2-BA02498109AE}"/>
              </a:ext>
            </a:extLst>
          </p:cNvPr>
          <p:cNvGrpSpPr/>
          <p:nvPr/>
        </p:nvGrpSpPr>
        <p:grpSpPr>
          <a:xfrm>
            <a:off x="5025754" y="1513940"/>
            <a:ext cx="4036945" cy="3527562"/>
            <a:chOff x="5120640" y="1600200"/>
            <a:chExt cx="4036945" cy="3527562"/>
          </a:xfrm>
        </p:grpSpPr>
        <p:sp>
          <p:nvSpPr>
            <p:cNvPr id="8" name="TextBox 7">
              <a:extLst>
                <a:ext uri="{FF2B5EF4-FFF2-40B4-BE49-F238E27FC236}">
                  <a16:creationId xmlns:a16="http://schemas.microsoft.com/office/drawing/2014/main" id="{A15E1970-9B58-4A04-8C54-50A24513ADAC}"/>
                </a:ext>
              </a:extLst>
            </p:cNvPr>
            <p:cNvSpPr txBox="1"/>
            <p:nvPr/>
          </p:nvSpPr>
          <p:spPr>
            <a:xfrm>
              <a:off x="5620898" y="4819985"/>
              <a:ext cx="3010618" cy="307777"/>
            </a:xfrm>
            <a:prstGeom prst="rect">
              <a:avLst/>
            </a:prstGeom>
            <a:noFill/>
          </p:spPr>
          <p:txBody>
            <a:bodyPr wrap="square" rtlCol="0">
              <a:spAutoFit/>
            </a:bodyPr>
            <a:lstStyle/>
            <a:p>
              <a:pPr algn="ctr"/>
              <a:r>
                <a:rPr lang="en-US" sz="1400" dirty="0"/>
                <a:t> Risk of Surface Salt Concentration</a:t>
              </a:r>
            </a:p>
          </p:txBody>
        </p:sp>
        <p:pic>
          <p:nvPicPr>
            <p:cNvPr id="10" name="Picture 9">
              <a:extLst>
                <a:ext uri="{FF2B5EF4-FFF2-40B4-BE49-F238E27FC236}">
                  <a16:creationId xmlns:a16="http://schemas.microsoft.com/office/drawing/2014/main" id="{2426FBED-3C63-46D8-8DCD-2FD05CC2337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120640" y="1600200"/>
              <a:ext cx="4036945" cy="3200400"/>
            </a:xfrm>
            <a:prstGeom prst="rect">
              <a:avLst/>
            </a:prstGeom>
          </p:spPr>
        </p:pic>
      </p:grpSp>
    </p:spTree>
    <p:extLst>
      <p:ext uri="{BB962C8B-B14F-4D97-AF65-F5344CB8AC3E}">
        <p14:creationId xmlns:p14="http://schemas.microsoft.com/office/powerpoint/2010/main" val="4033358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4">
            <a:extLst>
              <a:ext uri="{FF2B5EF4-FFF2-40B4-BE49-F238E27FC236}">
                <a16:creationId xmlns:a16="http://schemas.microsoft.com/office/drawing/2014/main" id="{A58D3C21-63F5-4E06-BD27-237529E9A8DA}"/>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Service Data</a:t>
            </a:r>
          </a:p>
        </p:txBody>
      </p:sp>
      <p:graphicFrame>
        <p:nvGraphicFramePr>
          <p:cNvPr id="2" name="Table 1">
            <a:extLst>
              <a:ext uri="{FF2B5EF4-FFF2-40B4-BE49-F238E27FC236}">
                <a16:creationId xmlns:a16="http://schemas.microsoft.com/office/drawing/2014/main" id="{798BCC6D-D6AB-4F46-9496-B1B5E632CCCC}"/>
              </a:ext>
            </a:extLst>
          </p:cNvPr>
          <p:cNvGraphicFramePr>
            <a:graphicFrameLocks noGrp="1"/>
          </p:cNvGraphicFramePr>
          <p:nvPr>
            <p:extLst>
              <p:ext uri="{D42A27DB-BD31-4B8C-83A1-F6EECF244321}">
                <p14:modId xmlns:p14="http://schemas.microsoft.com/office/powerpoint/2010/main" val="4269766048"/>
              </p:ext>
            </p:extLst>
          </p:nvPr>
        </p:nvGraphicFramePr>
        <p:xfrm>
          <a:off x="474562" y="2452045"/>
          <a:ext cx="8426370" cy="2800068"/>
        </p:xfrm>
        <a:graphic>
          <a:graphicData uri="http://schemas.openxmlformats.org/drawingml/2006/table">
            <a:tbl>
              <a:tblPr/>
              <a:tblGrid>
                <a:gridCol w="554138">
                  <a:extLst>
                    <a:ext uri="{9D8B030D-6E8A-4147-A177-3AD203B41FA5}">
                      <a16:colId xmlns:a16="http://schemas.microsoft.com/office/drawing/2014/main" val="3455741879"/>
                    </a:ext>
                  </a:extLst>
                </a:gridCol>
                <a:gridCol w="1558636">
                  <a:extLst>
                    <a:ext uri="{9D8B030D-6E8A-4147-A177-3AD203B41FA5}">
                      <a16:colId xmlns:a16="http://schemas.microsoft.com/office/drawing/2014/main" val="579428625"/>
                    </a:ext>
                  </a:extLst>
                </a:gridCol>
                <a:gridCol w="1796659">
                  <a:extLst>
                    <a:ext uri="{9D8B030D-6E8A-4147-A177-3AD203B41FA5}">
                      <a16:colId xmlns:a16="http://schemas.microsoft.com/office/drawing/2014/main" val="759371790"/>
                    </a:ext>
                  </a:extLst>
                </a:gridCol>
                <a:gridCol w="478950">
                  <a:extLst>
                    <a:ext uri="{9D8B030D-6E8A-4147-A177-3AD203B41FA5}">
                      <a16:colId xmlns:a16="http://schemas.microsoft.com/office/drawing/2014/main" val="3693697798"/>
                    </a:ext>
                  </a:extLst>
                </a:gridCol>
                <a:gridCol w="1226128">
                  <a:extLst>
                    <a:ext uri="{9D8B030D-6E8A-4147-A177-3AD203B41FA5}">
                      <a16:colId xmlns:a16="http://schemas.microsoft.com/office/drawing/2014/main" val="2535010121"/>
                    </a:ext>
                  </a:extLst>
                </a:gridCol>
                <a:gridCol w="545396">
                  <a:extLst>
                    <a:ext uri="{9D8B030D-6E8A-4147-A177-3AD203B41FA5}">
                      <a16:colId xmlns:a16="http://schemas.microsoft.com/office/drawing/2014/main" val="1873424010"/>
                    </a:ext>
                  </a:extLst>
                </a:gridCol>
                <a:gridCol w="518685">
                  <a:extLst>
                    <a:ext uri="{9D8B030D-6E8A-4147-A177-3AD203B41FA5}">
                      <a16:colId xmlns:a16="http://schemas.microsoft.com/office/drawing/2014/main" val="945987339"/>
                    </a:ext>
                  </a:extLst>
                </a:gridCol>
                <a:gridCol w="486137">
                  <a:extLst>
                    <a:ext uri="{9D8B030D-6E8A-4147-A177-3AD203B41FA5}">
                      <a16:colId xmlns:a16="http://schemas.microsoft.com/office/drawing/2014/main" val="789217210"/>
                    </a:ext>
                  </a:extLst>
                </a:gridCol>
                <a:gridCol w="613458">
                  <a:extLst>
                    <a:ext uri="{9D8B030D-6E8A-4147-A177-3AD203B41FA5}">
                      <a16:colId xmlns:a16="http://schemas.microsoft.com/office/drawing/2014/main" val="4250663595"/>
                    </a:ext>
                  </a:extLst>
                </a:gridCol>
                <a:gridCol w="648183">
                  <a:extLst>
                    <a:ext uri="{9D8B030D-6E8A-4147-A177-3AD203B41FA5}">
                      <a16:colId xmlns:a16="http://schemas.microsoft.com/office/drawing/2014/main" val="536313452"/>
                    </a:ext>
                  </a:extLst>
                </a:gridCol>
              </a:tblGrid>
              <a:tr h="473639">
                <a:tc>
                  <a:txBody>
                    <a:bodyPr/>
                    <a:lstStyle/>
                    <a:p>
                      <a:pPr algn="ctr" fontAlgn="b"/>
                      <a:r>
                        <a:rPr lang="en-US" sz="1400" b="1" i="0" u="none" strike="noStrike" dirty="0" err="1">
                          <a:solidFill>
                            <a:srgbClr val="000000"/>
                          </a:solidFill>
                          <a:effectLst/>
                          <a:latin typeface="Calibri" panose="020F0502020204030204" pitchFamily="34" charset="0"/>
                        </a:rPr>
                        <a:t>Landunit</a:t>
                      </a:r>
                      <a:endParaRPr lang="en-US" sz="1400" b="1" i="0" u="none" strike="noStrike" dirty="0">
                        <a:solidFill>
                          <a:srgbClr val="000000"/>
                        </a:solidFill>
                        <a:effectLst/>
                        <a:latin typeface="Calibri" panose="020F0502020204030204" pitchFamily="34" charset="0"/>
                      </a:endParaRP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Soil Interpretation Name</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Soil Interpretation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Rating Number</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CART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Rating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Rating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Land Unit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Rolling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Rolling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1586971103"/>
                  </a:ext>
                </a:extLst>
              </a:tr>
              <a:tr h="375151">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High surface salinization risk or already saline</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1541830068"/>
                  </a:ext>
                </a:extLst>
              </a:tr>
              <a:tr h="375151">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Surface Salt Concentration:2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15.2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37.20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19.1</a:t>
                      </a:r>
                    </a:p>
                  </a:txBody>
                  <a:tcPr marL="59369" marR="6597" marT="6597"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46.74</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451873968"/>
                  </a:ext>
                </a:extLst>
              </a:tr>
              <a:tr h="375151">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Low 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80.9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198.04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100.0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937904250"/>
                  </a:ext>
                </a:extLst>
              </a:tr>
            </a:tbl>
          </a:graphicData>
        </a:graphic>
      </p:graphicFrame>
    </p:spTree>
    <p:extLst>
      <p:ext uri="{BB962C8B-B14F-4D97-AF65-F5344CB8AC3E}">
        <p14:creationId xmlns:p14="http://schemas.microsoft.com/office/powerpoint/2010/main" val="4068102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4">
            <a:extLst>
              <a:ext uri="{FF2B5EF4-FFF2-40B4-BE49-F238E27FC236}">
                <a16:creationId xmlns:a16="http://schemas.microsoft.com/office/drawing/2014/main" id="{A58D3C21-63F5-4E06-BD27-237529E9A8DA}"/>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err="1"/>
              <a:t>Landunit</a:t>
            </a:r>
            <a:r>
              <a:rPr lang="en-US" sz="3000" dirty="0"/>
              <a:t> Detailed Ratings</a:t>
            </a:r>
          </a:p>
        </p:txBody>
      </p:sp>
      <p:graphicFrame>
        <p:nvGraphicFramePr>
          <p:cNvPr id="2" name="Table 1">
            <a:extLst>
              <a:ext uri="{FF2B5EF4-FFF2-40B4-BE49-F238E27FC236}">
                <a16:creationId xmlns:a16="http://schemas.microsoft.com/office/drawing/2014/main" id="{798BCC6D-D6AB-4F46-9496-B1B5E632CCCC}"/>
              </a:ext>
            </a:extLst>
          </p:cNvPr>
          <p:cNvGraphicFramePr>
            <a:graphicFrameLocks noGrp="1"/>
          </p:cNvGraphicFramePr>
          <p:nvPr>
            <p:extLst>
              <p:ext uri="{D42A27DB-BD31-4B8C-83A1-F6EECF244321}">
                <p14:modId xmlns:p14="http://schemas.microsoft.com/office/powerpoint/2010/main" val="3202456739"/>
              </p:ext>
            </p:extLst>
          </p:nvPr>
        </p:nvGraphicFramePr>
        <p:xfrm>
          <a:off x="606998" y="2142973"/>
          <a:ext cx="7890165" cy="3226788"/>
        </p:xfrm>
        <a:graphic>
          <a:graphicData uri="http://schemas.openxmlformats.org/drawingml/2006/table">
            <a:tbl>
              <a:tblPr/>
              <a:tblGrid>
                <a:gridCol w="987055">
                  <a:extLst>
                    <a:ext uri="{9D8B030D-6E8A-4147-A177-3AD203B41FA5}">
                      <a16:colId xmlns:a16="http://schemas.microsoft.com/office/drawing/2014/main" val="3455741879"/>
                    </a:ext>
                  </a:extLst>
                </a:gridCol>
                <a:gridCol w="1183871">
                  <a:extLst>
                    <a:ext uri="{9D8B030D-6E8A-4147-A177-3AD203B41FA5}">
                      <a16:colId xmlns:a16="http://schemas.microsoft.com/office/drawing/2014/main" val="579428625"/>
                    </a:ext>
                  </a:extLst>
                </a:gridCol>
                <a:gridCol w="1157468">
                  <a:extLst>
                    <a:ext uri="{9D8B030D-6E8A-4147-A177-3AD203B41FA5}">
                      <a16:colId xmlns:a16="http://schemas.microsoft.com/office/drawing/2014/main" val="759371790"/>
                    </a:ext>
                  </a:extLst>
                </a:gridCol>
                <a:gridCol w="694481">
                  <a:extLst>
                    <a:ext uri="{9D8B030D-6E8A-4147-A177-3AD203B41FA5}">
                      <a16:colId xmlns:a16="http://schemas.microsoft.com/office/drawing/2014/main" val="3693697798"/>
                    </a:ext>
                  </a:extLst>
                </a:gridCol>
                <a:gridCol w="671332">
                  <a:extLst>
                    <a:ext uri="{9D8B030D-6E8A-4147-A177-3AD203B41FA5}">
                      <a16:colId xmlns:a16="http://schemas.microsoft.com/office/drawing/2014/main" val="2535010121"/>
                    </a:ext>
                  </a:extLst>
                </a:gridCol>
                <a:gridCol w="775504">
                  <a:extLst>
                    <a:ext uri="{9D8B030D-6E8A-4147-A177-3AD203B41FA5}">
                      <a16:colId xmlns:a16="http://schemas.microsoft.com/office/drawing/2014/main" val="1873424010"/>
                    </a:ext>
                  </a:extLst>
                </a:gridCol>
                <a:gridCol w="798653">
                  <a:extLst>
                    <a:ext uri="{9D8B030D-6E8A-4147-A177-3AD203B41FA5}">
                      <a16:colId xmlns:a16="http://schemas.microsoft.com/office/drawing/2014/main" val="945987339"/>
                    </a:ext>
                  </a:extLst>
                </a:gridCol>
                <a:gridCol w="509286">
                  <a:extLst>
                    <a:ext uri="{9D8B030D-6E8A-4147-A177-3AD203B41FA5}">
                      <a16:colId xmlns:a16="http://schemas.microsoft.com/office/drawing/2014/main" val="789217210"/>
                    </a:ext>
                  </a:extLst>
                </a:gridCol>
                <a:gridCol w="681898">
                  <a:extLst>
                    <a:ext uri="{9D8B030D-6E8A-4147-A177-3AD203B41FA5}">
                      <a16:colId xmlns:a16="http://schemas.microsoft.com/office/drawing/2014/main" val="4250663595"/>
                    </a:ext>
                  </a:extLst>
                </a:gridCol>
                <a:gridCol w="430617">
                  <a:extLst>
                    <a:ext uri="{9D8B030D-6E8A-4147-A177-3AD203B41FA5}">
                      <a16:colId xmlns:a16="http://schemas.microsoft.com/office/drawing/2014/main" val="536313452"/>
                    </a:ext>
                  </a:extLst>
                </a:gridCol>
              </a:tblGrid>
              <a:tr h="277054">
                <a:tc>
                  <a:txBody>
                    <a:bodyPr/>
                    <a:lstStyle/>
                    <a:p>
                      <a:pPr algn="ctr" fontAlgn="b"/>
                      <a:r>
                        <a:rPr lang="en-US" sz="1400" b="1" i="0" u="none" strike="noStrike" dirty="0" err="1">
                          <a:solidFill>
                            <a:srgbClr val="000000"/>
                          </a:solidFill>
                          <a:effectLst/>
                          <a:latin typeface="Calibri" panose="020F0502020204030204" pitchFamily="34" charset="0"/>
                        </a:rPr>
                        <a:t>Landunit</a:t>
                      </a:r>
                      <a:endParaRPr lang="en-US" sz="1400" b="1" i="0" u="none" strike="noStrike" dirty="0">
                        <a:solidFill>
                          <a:srgbClr val="000000"/>
                        </a:solidFill>
                        <a:effectLst/>
                        <a:latin typeface="Calibri" panose="020F0502020204030204" pitchFamily="34" charset="0"/>
                      </a:endParaRP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Soil Interpretation Name</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Soil Interpretation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Rating Number</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CART Rating</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Rating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Rating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Land Unit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a:solidFill>
                            <a:srgbClr val="000000"/>
                          </a:solidFill>
                          <a:effectLst/>
                          <a:latin typeface="Calibri" panose="020F0502020204030204" pitchFamily="34" charset="0"/>
                        </a:rPr>
                        <a:t>Rolling Percent</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tc>
                  <a:txBody>
                    <a:bodyPr/>
                    <a:lstStyle/>
                    <a:p>
                      <a:pPr algn="ctr" fontAlgn="b"/>
                      <a:r>
                        <a:rPr lang="en-US" sz="1400" b="1" i="0" u="none" strike="noStrike" dirty="0">
                          <a:solidFill>
                            <a:srgbClr val="000000"/>
                          </a:solidFill>
                          <a:effectLst/>
                          <a:latin typeface="Calibri" panose="020F0502020204030204" pitchFamily="34" charset="0"/>
                        </a:rPr>
                        <a:t>Rolling Acres</a:t>
                      </a:r>
                    </a:p>
                  </a:txBody>
                  <a:tcPr marL="6597"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1586971103"/>
                  </a:ext>
                </a:extLst>
              </a:tr>
              <a:tr h="219444">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dirty="0">
                          <a:solidFill>
                            <a:srgbClr val="000000"/>
                          </a:solidFill>
                          <a:effectLst/>
                          <a:latin typeface="Calibri" panose="020F0502020204030204" pitchFamily="34" charset="0"/>
                        </a:rPr>
                        <a:t>High surface salinization risk or already saline</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Surface Salt Concentration:1</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3.9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tc>
                  <a:txBody>
                    <a:bodyPr/>
                    <a:lstStyle/>
                    <a:p>
                      <a:pPr algn="l" fontAlgn="b"/>
                      <a:r>
                        <a:rPr lang="en-US" sz="1400" b="0" i="0" u="none" strike="noStrike">
                          <a:solidFill>
                            <a:srgbClr val="000000"/>
                          </a:solidFill>
                          <a:effectLst/>
                          <a:latin typeface="Calibri" panose="020F0502020204030204" pitchFamily="34" charset="0"/>
                        </a:rPr>
                        <a:t>9.54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1541830068"/>
                  </a:ext>
                </a:extLst>
              </a:tr>
              <a:tr h="219444">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a:solidFill>
                            <a:srgbClr val="000000"/>
                          </a:solidFill>
                          <a:effectLst/>
                          <a:latin typeface="Calibri" panose="020F0502020204030204" pitchFamily="34" charset="0"/>
                        </a:rPr>
                        <a:t>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Surface Salt Concentration:2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a:solidFill>
                            <a:srgbClr val="000000"/>
                          </a:solidFill>
                          <a:effectLst/>
                          <a:latin typeface="Calibri" panose="020F0502020204030204" pitchFamily="34" charset="0"/>
                        </a:rPr>
                        <a:t>15.2</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dirty="0">
                          <a:solidFill>
                            <a:srgbClr val="000000"/>
                          </a:solidFill>
                          <a:effectLst/>
                          <a:latin typeface="Calibri" panose="020F0502020204030204" pitchFamily="34" charset="0"/>
                        </a:rPr>
                        <a:t>37.20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0" i="0" u="none" strike="noStrike">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19.1</a:t>
                      </a:r>
                    </a:p>
                  </a:txBody>
                  <a:tcPr marL="59369" marR="6597" marT="6597"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l" fontAlgn="b"/>
                      <a:r>
                        <a:rPr lang="en-US" sz="1400" b="1" i="0" u="none" strike="noStrike" dirty="0">
                          <a:solidFill>
                            <a:srgbClr val="000000"/>
                          </a:solidFill>
                          <a:effectLst/>
                          <a:latin typeface="Calibri" panose="020F0502020204030204" pitchFamily="34" charset="0"/>
                        </a:rPr>
                        <a:t>46.74</a:t>
                      </a:r>
                    </a:p>
                  </a:txBody>
                  <a:tcPr marL="59369" marR="6597" marT="6597"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451873968"/>
                  </a:ext>
                </a:extLst>
              </a:tr>
              <a:tr h="219444">
                <a:tc>
                  <a:txBody>
                    <a:bodyPr/>
                    <a:lstStyle/>
                    <a:p>
                      <a:pPr algn="l" fontAlgn="b"/>
                      <a:r>
                        <a:rPr lang="en-US" sz="1400" b="0" i="0" u="none" strike="noStrike" dirty="0">
                          <a:solidFill>
                            <a:srgbClr val="000000"/>
                          </a:solidFill>
                          <a:effectLst/>
                          <a:latin typeface="Calibri" panose="020F0502020204030204" pitchFamily="34" charset="0"/>
                        </a:rPr>
                        <a:t>T949 Fld16</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Surface Salt Concentration</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Low surface salinization risk</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Surface Salt Concentration:3</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80.9</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198.04</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a:solidFill>
                            <a:srgbClr val="000000"/>
                          </a:solidFill>
                          <a:effectLst/>
                          <a:latin typeface="Calibri" panose="020F0502020204030204" pitchFamily="34" charset="0"/>
                        </a:rPr>
                        <a:t>100.0</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fontAlgn="b"/>
                      <a:r>
                        <a:rPr lang="en-US" sz="1400" b="0" i="0" u="none" strike="noStrike" dirty="0">
                          <a:solidFill>
                            <a:srgbClr val="000000"/>
                          </a:solidFill>
                          <a:effectLst/>
                          <a:latin typeface="Calibri" panose="020F0502020204030204" pitchFamily="34" charset="0"/>
                        </a:rPr>
                        <a:t>244.78</a:t>
                      </a:r>
                    </a:p>
                  </a:txBody>
                  <a:tcPr marL="59369" marR="6597" marT="659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937904250"/>
                  </a:ext>
                </a:extLst>
              </a:tr>
            </a:tbl>
          </a:graphicData>
        </a:graphic>
      </p:graphicFrame>
      <p:sp>
        <p:nvSpPr>
          <p:cNvPr id="4" name="Arrow: Striped Right 3">
            <a:extLst>
              <a:ext uri="{FF2B5EF4-FFF2-40B4-BE49-F238E27FC236}">
                <a16:creationId xmlns:a16="http://schemas.microsoft.com/office/drawing/2014/main" id="{C06A755A-EC6C-40FA-A392-D1F2FE2B199C}"/>
              </a:ext>
            </a:extLst>
          </p:cNvPr>
          <p:cNvSpPr/>
          <p:nvPr/>
        </p:nvSpPr>
        <p:spPr>
          <a:xfrm rot="10800000">
            <a:off x="8497163" y="4155009"/>
            <a:ext cx="452561" cy="250246"/>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8536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3CD6-4475-4A8B-BF9E-70641218E99A}"/>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8366B5F-0536-4444-8B29-DA4988611AEA}"/>
              </a:ext>
            </a:extLst>
          </p:cNvPr>
          <p:cNvSpPr>
            <a:spLocks noGrp="1"/>
          </p:cNvSpPr>
          <p:nvPr>
            <p:ph idx="1"/>
          </p:nvPr>
        </p:nvSpPr>
        <p:spPr>
          <a:xfrm>
            <a:off x="705640" y="1825625"/>
            <a:ext cx="6817904" cy="4351338"/>
          </a:xfrm>
        </p:spPr>
        <p:txBody>
          <a:bodyPr>
            <a:normAutofit fontScale="85000" lnSpcReduction="10000"/>
          </a:bodyPr>
          <a:lstStyle/>
          <a:p>
            <a:r>
              <a:rPr lang="en-US" sz="2800" dirty="0"/>
              <a:t>Soil Survey Geographic Database (SSURGO)</a:t>
            </a:r>
          </a:p>
          <a:p>
            <a:endParaRPr lang="en-US" dirty="0"/>
          </a:p>
          <a:p>
            <a:pPr marL="285750" indent="-285750">
              <a:buFont typeface="Arial" panose="020B0604020202020204" pitchFamily="34" charset="0"/>
              <a:buChar char="•"/>
            </a:pPr>
            <a:r>
              <a:rPr lang="en-US" sz="1500" b="0" dirty="0">
                <a:solidFill>
                  <a:schemeClr val="bg2">
                    <a:lumMod val="25000"/>
                  </a:schemeClr>
                </a:solidFill>
              </a:rPr>
              <a:t>SSURGO datasets consist of spatial data, tabular data, and information about how the maps and tables were created. The extent of a SSURGO dataset is a soil survey area, which may consist of a single county, multiple counties, or parts of multiple counties. SSURGO map data can be viewed in the Web Soil Survey or downloaded in ESRI® Shapefile format</a:t>
            </a:r>
          </a:p>
          <a:p>
            <a:endParaRPr lang="en-US" sz="1500" b="0" dirty="0">
              <a:solidFill>
                <a:schemeClr val="bg2">
                  <a:lumMod val="25000"/>
                </a:schemeClr>
              </a:solidFill>
            </a:endParaRPr>
          </a:p>
          <a:p>
            <a:pPr marL="285750" indent="-285750">
              <a:buFont typeface="Arial" panose="020B0604020202020204" pitchFamily="34" charset="0"/>
              <a:buChar char="•"/>
            </a:pPr>
            <a:r>
              <a:rPr lang="en-US" sz="1500" b="0" dirty="0">
                <a:solidFill>
                  <a:schemeClr val="bg2">
                    <a:lumMod val="25000"/>
                  </a:schemeClr>
                </a:solidFill>
              </a:rPr>
              <a:t>Examples of information available from the database include hydric soil ratings, farmland classification, available water capacity, soil reaction, electrical conductivity, and frequency of flooding; yields for cropland, woodland, rangeland, and pastureland; and limitations affecting recreational development, building site development, and other engineering uses</a:t>
            </a:r>
          </a:p>
          <a:p>
            <a:endParaRPr lang="en-US" sz="1500" b="0" dirty="0">
              <a:solidFill>
                <a:schemeClr val="bg2">
                  <a:lumMod val="25000"/>
                </a:schemeClr>
              </a:solidFill>
            </a:endParaRPr>
          </a:p>
          <a:p>
            <a:pPr marL="285750" indent="-285750" algn="l">
              <a:buFont typeface="Arial" panose="020B0604020202020204" pitchFamily="34" charset="0"/>
              <a:buChar char="•"/>
            </a:pPr>
            <a:r>
              <a:rPr lang="en-US" sz="1500" b="0" i="0" dirty="0">
                <a:solidFill>
                  <a:schemeClr val="bg2">
                    <a:lumMod val="25000"/>
                  </a:schemeClr>
                </a:solidFill>
                <a:effectLst/>
                <a:cs typeface="Arial" panose="020B0604020202020204" pitchFamily="34" charset="0"/>
              </a:rPr>
              <a:t>A complete SSURGO dataset consists of:</a:t>
            </a:r>
          </a:p>
          <a:p>
            <a:pPr lvl="1">
              <a:buFont typeface="+mj-lt"/>
              <a:buAutoNum type="arabicPeriod"/>
            </a:pPr>
            <a:r>
              <a:rPr lang="en-US" sz="1500" b="0" i="0" dirty="0">
                <a:solidFill>
                  <a:schemeClr val="bg2">
                    <a:lumMod val="25000"/>
                  </a:schemeClr>
                </a:solidFill>
                <a:effectLst/>
                <a:cs typeface="Arial" panose="020B0604020202020204" pitchFamily="34" charset="0"/>
              </a:rPr>
              <a:t>GIS data (as ESRI® Shapefiles)</a:t>
            </a:r>
          </a:p>
          <a:p>
            <a:pPr lvl="1">
              <a:buFont typeface="+mj-lt"/>
              <a:buAutoNum type="arabicPeriod"/>
            </a:pPr>
            <a:r>
              <a:rPr lang="en-US" sz="1500" b="0" i="0" dirty="0">
                <a:solidFill>
                  <a:schemeClr val="bg2">
                    <a:lumMod val="25000"/>
                  </a:schemeClr>
                </a:solidFill>
                <a:effectLst/>
                <a:cs typeface="Arial" panose="020B0604020202020204" pitchFamily="34" charset="0"/>
              </a:rPr>
              <a:t>attribute data (dbf files - a multitude of separate tables)</a:t>
            </a:r>
          </a:p>
          <a:p>
            <a:pPr lvl="1">
              <a:buFont typeface="+mj-lt"/>
              <a:buAutoNum type="arabicPeriod"/>
            </a:pPr>
            <a:r>
              <a:rPr lang="en-US" sz="1500" b="0" i="0" dirty="0">
                <a:solidFill>
                  <a:schemeClr val="bg2">
                    <a:lumMod val="25000"/>
                  </a:schemeClr>
                </a:solidFill>
                <a:effectLst/>
                <a:cs typeface="Arial" panose="020B0604020202020204" pitchFamily="34" charset="0"/>
              </a:rPr>
              <a:t>database template (MS Access format - this helps with understanding the structure and linkages of the various tables)</a:t>
            </a:r>
          </a:p>
          <a:p>
            <a:pPr lvl="1">
              <a:buFont typeface="+mj-lt"/>
              <a:buAutoNum type="arabicPeriod"/>
            </a:pPr>
            <a:r>
              <a:rPr lang="en-US" sz="1500" b="0" i="0" dirty="0">
                <a:solidFill>
                  <a:schemeClr val="bg2">
                    <a:lumMod val="25000"/>
                  </a:schemeClr>
                </a:solidFill>
                <a:effectLst/>
                <a:cs typeface="Arial" panose="020B0604020202020204" pitchFamily="34" charset="0"/>
              </a:rPr>
              <a:t>metadata</a:t>
            </a:r>
          </a:p>
          <a:p>
            <a:endParaRPr lang="en-US" sz="1400" b="0" dirty="0">
              <a:solidFill>
                <a:schemeClr val="bg2">
                  <a:lumMod val="25000"/>
                </a:schemeClr>
              </a:solidFill>
            </a:endParaRPr>
          </a:p>
          <a:p>
            <a:endParaRPr lang="en-US" sz="1600" b="0" dirty="0">
              <a:solidFill>
                <a:schemeClr val="bg2">
                  <a:lumMod val="25000"/>
                </a:schemeClr>
              </a:solidFill>
            </a:endParaRPr>
          </a:p>
          <a:p>
            <a:endParaRPr lang="en-US" sz="1600" b="0" dirty="0">
              <a:solidFill>
                <a:schemeClr val="bg2">
                  <a:lumMod val="25000"/>
                </a:schemeClr>
              </a:solidFill>
            </a:endParaRPr>
          </a:p>
        </p:txBody>
      </p:sp>
      <p:sp>
        <p:nvSpPr>
          <p:cNvPr id="4" name="Slide Number Placeholder 3">
            <a:extLst>
              <a:ext uri="{FF2B5EF4-FFF2-40B4-BE49-F238E27FC236}">
                <a16:creationId xmlns:a16="http://schemas.microsoft.com/office/drawing/2014/main" id="{A95EA4AF-E655-47B0-9885-43FD754E59B2}"/>
              </a:ext>
            </a:extLst>
          </p:cNvPr>
          <p:cNvSpPr>
            <a:spLocks noGrp="1"/>
          </p:cNvSpPr>
          <p:nvPr>
            <p:ph type="sldNum" sz="quarter" idx="12"/>
          </p:nvPr>
        </p:nvSpPr>
        <p:spPr/>
        <p:txBody>
          <a:bodyPr/>
          <a:lstStyle/>
          <a:p>
            <a:fld id="{74AD7C1D-1BAF-4A43-8B86-2FB8EFB06079}" type="slidenum">
              <a:rPr lang="en-US" smtClean="0"/>
              <a:t>2</a:t>
            </a:fld>
            <a:endParaRPr lang="en-US"/>
          </a:p>
        </p:txBody>
      </p:sp>
    </p:spTree>
    <p:extLst>
      <p:ext uri="{BB962C8B-B14F-4D97-AF65-F5344CB8AC3E}">
        <p14:creationId xmlns:p14="http://schemas.microsoft.com/office/powerpoint/2010/main" val="2756022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a:extLst>
              <a:ext uri="{FF2B5EF4-FFF2-40B4-BE49-F238E27FC236}">
                <a16:creationId xmlns:a16="http://schemas.microsoft.com/office/drawing/2014/main" id="{E53F6B8D-4972-4977-88FD-BA970B6AF1C3}"/>
              </a:ext>
            </a:extLst>
          </p:cNvPr>
          <p:cNvSpPr txBox="1">
            <a:spLocks/>
          </p:cNvSpPr>
          <p:nvPr/>
        </p:nvSpPr>
        <p:spPr>
          <a:xfrm>
            <a:off x="261814" y="741871"/>
            <a:ext cx="8229600" cy="662979"/>
          </a:xfrm>
          <a:prstGeom prst="rect">
            <a:avLst/>
          </a:prstGeom>
        </p:spPr>
        <p:txBody>
          <a:bodyPr>
            <a:normAutofit/>
          </a:bodyPr>
          <a:lstStyle>
            <a:lvl1pPr algn="l" defTabSz="457200" rtl="0" eaLnBrk="1" latinLnBrk="0" hangingPunct="1">
              <a:spcBef>
                <a:spcPct val="0"/>
              </a:spcBef>
              <a:buNone/>
              <a:defRPr sz="3600" b="1" kern="1200">
                <a:solidFill>
                  <a:srgbClr val="89C32D"/>
                </a:solidFill>
                <a:latin typeface="+mj-lt"/>
                <a:ea typeface="+mj-ea"/>
                <a:cs typeface="+mj-cs"/>
              </a:defRPr>
            </a:lvl1pPr>
          </a:lstStyle>
          <a:p>
            <a:pPr algn="ctr"/>
            <a:r>
              <a:rPr lang="en-US" sz="3000" dirty="0"/>
              <a:t>Final </a:t>
            </a:r>
            <a:r>
              <a:rPr lang="en-US" sz="3000" dirty="0" err="1"/>
              <a:t>Landunit</a:t>
            </a:r>
            <a:r>
              <a:rPr lang="en-US" sz="3000" dirty="0"/>
              <a:t> Ratings </a:t>
            </a:r>
          </a:p>
        </p:txBody>
      </p:sp>
      <p:graphicFrame>
        <p:nvGraphicFramePr>
          <p:cNvPr id="3" name="Table 2">
            <a:extLst>
              <a:ext uri="{FF2B5EF4-FFF2-40B4-BE49-F238E27FC236}">
                <a16:creationId xmlns:a16="http://schemas.microsoft.com/office/drawing/2014/main" id="{351605C9-D210-4709-AD4B-63E65809B192}"/>
              </a:ext>
            </a:extLst>
          </p:cNvPr>
          <p:cNvGraphicFramePr>
            <a:graphicFrameLocks noGrp="1"/>
          </p:cNvGraphicFramePr>
          <p:nvPr>
            <p:extLst>
              <p:ext uri="{D42A27DB-BD31-4B8C-83A1-F6EECF244321}">
                <p14:modId xmlns:p14="http://schemas.microsoft.com/office/powerpoint/2010/main" val="3607957015"/>
              </p:ext>
            </p:extLst>
          </p:nvPr>
        </p:nvGraphicFramePr>
        <p:xfrm>
          <a:off x="1708150" y="2156739"/>
          <a:ext cx="6278382" cy="2790825"/>
        </p:xfrm>
        <a:graphic>
          <a:graphicData uri="http://schemas.openxmlformats.org/drawingml/2006/table">
            <a:tbl>
              <a:tblPr/>
              <a:tblGrid>
                <a:gridCol w="1409700">
                  <a:extLst>
                    <a:ext uri="{9D8B030D-6E8A-4147-A177-3AD203B41FA5}">
                      <a16:colId xmlns:a16="http://schemas.microsoft.com/office/drawing/2014/main" val="1993728639"/>
                    </a:ext>
                  </a:extLst>
                </a:gridCol>
                <a:gridCol w="2438400">
                  <a:extLst>
                    <a:ext uri="{9D8B030D-6E8A-4147-A177-3AD203B41FA5}">
                      <a16:colId xmlns:a16="http://schemas.microsoft.com/office/drawing/2014/main" val="845011261"/>
                    </a:ext>
                  </a:extLst>
                </a:gridCol>
                <a:gridCol w="2430282">
                  <a:extLst>
                    <a:ext uri="{9D8B030D-6E8A-4147-A177-3AD203B41FA5}">
                      <a16:colId xmlns:a16="http://schemas.microsoft.com/office/drawing/2014/main" val="3692243481"/>
                    </a:ext>
                  </a:extLst>
                </a:gridCol>
              </a:tblGrid>
              <a:tr h="352425">
                <a:tc>
                  <a:txBody>
                    <a:bodyPr/>
                    <a:lstStyle/>
                    <a:p>
                      <a:pPr algn="ctr" fontAlgn="ctr"/>
                      <a:r>
                        <a:rPr lang="en-US" sz="1800" b="1" i="0" u="none" strike="noStrike" dirty="0">
                          <a:solidFill>
                            <a:srgbClr val="000000"/>
                          </a:solidFill>
                          <a:effectLst/>
                          <a:latin typeface="Calibri" panose="020F0502020204030204" pitchFamily="34" charset="0"/>
                        </a:rPr>
                        <a:t>Landunit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800" b="1" i="0" u="none" strike="noStrike" dirty="0" err="1">
                          <a:solidFill>
                            <a:srgbClr val="000000"/>
                          </a:solidFill>
                          <a:effectLst/>
                          <a:latin typeface="Calibri" panose="020F0502020204030204" pitchFamily="34" charset="0"/>
                        </a:rPr>
                        <a:t>Landunit</a:t>
                      </a:r>
                      <a:r>
                        <a:rPr lang="en-US" sz="1800" b="1" i="0" u="none" strike="noStrike" dirty="0">
                          <a:solidFill>
                            <a:srgbClr val="000000"/>
                          </a:solidFill>
                          <a:effectLst/>
                          <a:latin typeface="Calibri" panose="020F0502020204030204" pitchFamily="34" charset="0"/>
                        </a:rPr>
                        <a:t> Ratings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ctr"/>
                      <a:r>
                        <a:rPr lang="en-US" sz="1800" b="1" i="0" u="none" strike="noStrike" dirty="0">
                          <a:solidFill>
                            <a:srgbClr val="000000"/>
                          </a:solidFill>
                          <a:effectLst/>
                          <a:latin typeface="Calibri" panose="020F0502020204030204" pitchFamily="34" charset="0"/>
                        </a:rPr>
                        <a:t>Soil Survey Publication Date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860249924"/>
                  </a:ext>
                </a:extLst>
              </a:tr>
              <a:tr h="316865">
                <a:tc>
                  <a:txBody>
                    <a:bodyPr/>
                    <a:lstStyle/>
                    <a:p>
                      <a:pPr algn="l" fontAlgn="ctr"/>
                      <a:r>
                        <a:rPr lang="en-US" sz="1800" b="0" i="0" u="none" strike="noStrike">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ctr"/>
                      <a:r>
                        <a:rPr lang="en-US" sz="1800" b="0" i="0" u="none" strike="noStrike" dirty="0">
                          <a:solidFill>
                            <a:srgbClr val="000000"/>
                          </a:solidFill>
                          <a:effectLst/>
                          <a:latin typeface="Calibri" panose="020F0502020204030204" pitchFamily="34" charset="0"/>
                        </a:rPr>
                        <a:t>Agricultural Organic Soil Subsidence:4</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800" b="0" i="0" u="none" strike="noStrike">
                          <a:solidFill>
                            <a:srgbClr val="000000"/>
                          </a:solidFill>
                          <a:effectLst/>
                          <a:latin typeface="Calibri" panose="020F0502020204030204" pitchFamily="34" charset="0"/>
                        </a:rPr>
                        <a:t>WY629 2018-09-14 18:51:24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391753712"/>
                  </a:ext>
                </a:extLst>
              </a:tr>
              <a:tr h="316865">
                <a:tc>
                  <a:txBody>
                    <a:bodyPr/>
                    <a:lstStyle/>
                    <a:p>
                      <a:pPr algn="l" fontAlgn="ctr"/>
                      <a:r>
                        <a:rPr lang="en-US" sz="1800" b="0" i="0" u="none" strike="noStrike" dirty="0">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l" fontAlgn="ctr"/>
                      <a:r>
                        <a:rPr lang="en-US" sz="1800" b="0" i="0" u="none" strike="noStrike" dirty="0">
                          <a:solidFill>
                            <a:srgbClr val="000000"/>
                          </a:solidFill>
                          <a:effectLst/>
                          <a:latin typeface="Calibri" panose="020F0502020204030204" pitchFamily="34" charset="0"/>
                        </a:rPr>
                        <a:t>Organic Matter Depletion:2</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tc>
                  <a:txBody>
                    <a:bodyPr/>
                    <a:lstStyle/>
                    <a:p>
                      <a:pPr algn="ctr" fontAlgn="ctr"/>
                      <a:r>
                        <a:rPr lang="en-US" sz="1800" b="0" i="0" u="none" strike="noStrike">
                          <a:solidFill>
                            <a:srgbClr val="000000"/>
                          </a:solidFill>
                          <a:effectLst/>
                          <a:latin typeface="Calibri" panose="020F0502020204030204" pitchFamily="34" charset="0"/>
                        </a:rPr>
                        <a:t>WY629 2018-09-14 18:51:24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D966"/>
                    </a:solidFill>
                  </a:tcPr>
                </a:tc>
                <a:extLst>
                  <a:ext uri="{0D108BD9-81ED-4DB2-BD59-A6C34878D82A}">
                    <a16:rowId xmlns:a16="http://schemas.microsoft.com/office/drawing/2014/main" val="941411217"/>
                  </a:ext>
                </a:extLst>
              </a:tr>
              <a:tr h="316865">
                <a:tc>
                  <a:txBody>
                    <a:bodyPr/>
                    <a:lstStyle/>
                    <a:p>
                      <a:pPr algn="l" fontAlgn="ctr"/>
                      <a:r>
                        <a:rPr lang="en-US" sz="1800" b="0" i="0" u="none" strike="noStrike" dirty="0">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fontAlgn="ctr"/>
                      <a:r>
                        <a:rPr lang="en-US" sz="1800" b="0" i="0" u="none" strike="noStrike" dirty="0">
                          <a:solidFill>
                            <a:srgbClr val="000000"/>
                          </a:solidFill>
                          <a:effectLst/>
                          <a:latin typeface="Calibri" panose="020F0502020204030204" pitchFamily="34" charset="0"/>
                        </a:rPr>
                        <a:t>Soil Susceptibility to Compaction:1</a:t>
                      </a:r>
                    </a:p>
                  </a:txBody>
                  <a:tcPr marL="857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99"/>
                    </a:solidFill>
                  </a:tcPr>
                </a:tc>
                <a:tc>
                  <a:txBody>
                    <a:bodyPr/>
                    <a:lstStyle/>
                    <a:p>
                      <a:pPr algn="ctr" fontAlgn="ctr"/>
                      <a:r>
                        <a:rPr lang="en-US" sz="1800" b="0" i="0" u="none" strike="noStrike" dirty="0">
                          <a:solidFill>
                            <a:srgbClr val="000000"/>
                          </a:solidFill>
                          <a:effectLst/>
                          <a:latin typeface="Calibri" panose="020F0502020204030204" pitchFamily="34" charset="0"/>
                        </a:rPr>
                        <a:t>WY629 2018-09-14 18:51:24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2915350190"/>
                  </a:ext>
                </a:extLst>
              </a:tr>
              <a:tr h="316865">
                <a:tc>
                  <a:txBody>
                    <a:bodyPr/>
                    <a:lstStyle/>
                    <a:p>
                      <a:pPr algn="l" fontAlgn="ctr"/>
                      <a:r>
                        <a:rPr lang="en-US" sz="1800" b="0" i="0" u="none" strike="noStrike" dirty="0">
                          <a:solidFill>
                            <a:srgbClr val="000000"/>
                          </a:solidFill>
                          <a:effectLst/>
                          <a:latin typeface="Calibri" panose="020F0502020204030204" pitchFamily="34" charset="0"/>
                        </a:rPr>
                        <a:t>T949 Fld16</a:t>
                      </a:r>
                    </a:p>
                  </a:txBody>
                  <a:tcPr marL="857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fontAlgn="ctr"/>
                      <a:r>
                        <a:rPr lang="en-US" sz="1800" b="0" i="0" u="none" strike="noStrike" dirty="0">
                          <a:solidFill>
                            <a:srgbClr val="000000"/>
                          </a:solidFill>
                          <a:effectLst/>
                          <a:latin typeface="Calibri" panose="020F0502020204030204" pitchFamily="34" charset="0"/>
                        </a:rPr>
                        <a:t>Surface Salt Concentration:2</a:t>
                      </a:r>
                    </a:p>
                  </a:txBody>
                  <a:tcPr marL="857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FFFF00"/>
                    </a:solidFill>
                  </a:tcPr>
                </a:tc>
                <a:tc>
                  <a:txBody>
                    <a:bodyPr/>
                    <a:lstStyle/>
                    <a:p>
                      <a:pPr algn="ctr" fontAlgn="ctr"/>
                      <a:r>
                        <a:rPr lang="en-US" sz="1800" b="0" i="0" u="none" strike="noStrike" dirty="0">
                          <a:solidFill>
                            <a:srgbClr val="000000"/>
                          </a:solidFill>
                          <a:effectLst/>
                          <a:latin typeface="Calibri" panose="020F0502020204030204" pitchFamily="34" charset="0"/>
                        </a:rPr>
                        <a:t>WY629 2018-09-14 18:51:24</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554589926"/>
                  </a:ext>
                </a:extLst>
              </a:tr>
            </a:tbl>
          </a:graphicData>
        </a:graphic>
      </p:graphicFrame>
    </p:spTree>
    <p:extLst>
      <p:ext uri="{BB962C8B-B14F-4D97-AF65-F5344CB8AC3E}">
        <p14:creationId xmlns:p14="http://schemas.microsoft.com/office/powerpoint/2010/main" val="2493009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B99FFBB-6E6D-47B3-ABBA-7DE99CF8CD08}"/>
              </a:ext>
            </a:extLst>
          </p:cNvPr>
          <p:cNvSpPr txBox="1"/>
          <p:nvPr/>
        </p:nvSpPr>
        <p:spPr>
          <a:xfrm>
            <a:off x="624247" y="684653"/>
            <a:ext cx="8181711" cy="400110"/>
          </a:xfrm>
          <a:prstGeom prst="rect">
            <a:avLst/>
          </a:prstGeom>
          <a:noFill/>
        </p:spPr>
        <p:txBody>
          <a:bodyPr wrap="square" rtlCol="0">
            <a:spAutoFit/>
          </a:bodyPr>
          <a:lstStyle/>
          <a:p>
            <a:r>
              <a:rPr lang="en-US" sz="2000" dirty="0">
                <a:solidFill>
                  <a:srgbClr val="053773"/>
                </a:solidFill>
              </a:rPr>
              <a:t>This domain table contains an ordered list of all possible rating values.</a:t>
            </a:r>
          </a:p>
        </p:txBody>
      </p:sp>
      <p:graphicFrame>
        <p:nvGraphicFramePr>
          <p:cNvPr id="3" name="Table 2">
            <a:extLst>
              <a:ext uri="{FF2B5EF4-FFF2-40B4-BE49-F238E27FC236}">
                <a16:creationId xmlns:a16="http://schemas.microsoft.com/office/drawing/2014/main" id="{EAB155ED-3484-45B3-A705-95CC69CCE0A3}"/>
              </a:ext>
            </a:extLst>
          </p:cNvPr>
          <p:cNvGraphicFramePr>
            <a:graphicFrameLocks noGrp="1"/>
          </p:cNvGraphicFramePr>
          <p:nvPr/>
        </p:nvGraphicFramePr>
        <p:xfrm>
          <a:off x="261939" y="1469877"/>
          <a:ext cx="8659871" cy="4299522"/>
        </p:xfrm>
        <a:graphic>
          <a:graphicData uri="http://schemas.openxmlformats.org/drawingml/2006/table">
            <a:tbl>
              <a:tblPr/>
              <a:tblGrid>
                <a:gridCol w="519592">
                  <a:extLst>
                    <a:ext uri="{9D8B030D-6E8A-4147-A177-3AD203B41FA5}">
                      <a16:colId xmlns:a16="http://schemas.microsoft.com/office/drawing/2014/main" val="4248814354"/>
                    </a:ext>
                  </a:extLst>
                </a:gridCol>
                <a:gridCol w="2164968">
                  <a:extLst>
                    <a:ext uri="{9D8B030D-6E8A-4147-A177-3AD203B41FA5}">
                      <a16:colId xmlns:a16="http://schemas.microsoft.com/office/drawing/2014/main" val="4096708387"/>
                    </a:ext>
                  </a:extLst>
                </a:gridCol>
                <a:gridCol w="2489713">
                  <a:extLst>
                    <a:ext uri="{9D8B030D-6E8A-4147-A177-3AD203B41FA5}">
                      <a16:colId xmlns:a16="http://schemas.microsoft.com/office/drawing/2014/main" val="844697295"/>
                    </a:ext>
                  </a:extLst>
                </a:gridCol>
                <a:gridCol w="2966006">
                  <a:extLst>
                    <a:ext uri="{9D8B030D-6E8A-4147-A177-3AD203B41FA5}">
                      <a16:colId xmlns:a16="http://schemas.microsoft.com/office/drawing/2014/main" val="934130908"/>
                    </a:ext>
                  </a:extLst>
                </a:gridCol>
                <a:gridCol w="519592">
                  <a:extLst>
                    <a:ext uri="{9D8B030D-6E8A-4147-A177-3AD203B41FA5}">
                      <a16:colId xmlns:a16="http://schemas.microsoft.com/office/drawing/2014/main" val="2842386331"/>
                    </a:ext>
                  </a:extLst>
                </a:gridCol>
              </a:tblGrid>
              <a:tr h="351480">
                <a:tc>
                  <a:txBody>
                    <a:bodyPr/>
                    <a:lstStyle/>
                    <a:p>
                      <a:pPr algn="ctr" rtl="0" fontAlgn="ctr"/>
                      <a:r>
                        <a:rPr lang="en-US" sz="900" b="1" i="0" u="none" strike="noStrike">
                          <a:solidFill>
                            <a:srgbClr val="000000"/>
                          </a:solidFill>
                          <a:effectLst/>
                          <a:latin typeface="Calibri" panose="020F0502020204030204" pitchFamily="34" charset="0"/>
                        </a:rPr>
                        <a:t>Line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CART Rating</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Soil Interpretation Name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Soil Interpretation Rating Class</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1" i="0" u="none" strike="noStrike">
                          <a:solidFill>
                            <a:srgbClr val="000000"/>
                          </a:solidFill>
                          <a:effectLst/>
                          <a:latin typeface="Calibri" panose="020F0502020204030204" pitchFamily="34" charset="0"/>
                        </a:rPr>
                        <a:t>Rating Number</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239485693"/>
                  </a:ext>
                </a:extLst>
              </a:tr>
              <a:tr h="171654">
                <a:tc>
                  <a:txBody>
                    <a:bodyPr/>
                    <a:lstStyle/>
                    <a:p>
                      <a:pPr algn="ctr" rtl="0" fontAlgn="b"/>
                      <a:r>
                        <a:rPr lang="en-US" sz="900" b="0" i="0" u="none" strike="noStrike">
                          <a:solidFill>
                            <a:srgbClr val="000000"/>
                          </a:solidFill>
                          <a:effectLst/>
                          <a:latin typeface="Calibri" panose="020F0502020204030204" pitchFamily="34" charset="0"/>
                        </a:rPr>
                        <a:t>1</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High surface salinization risk or already saline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60070098"/>
                  </a:ext>
                </a:extLst>
              </a:tr>
              <a:tr h="171654">
                <a:tc>
                  <a:txBody>
                    <a:bodyPr/>
                    <a:lstStyle/>
                    <a:p>
                      <a:pPr algn="ctr" rtl="0" fontAlgn="b"/>
                      <a:r>
                        <a:rPr lang="en-US" sz="900" b="0" i="0" u="none" strike="noStrike">
                          <a:solidFill>
                            <a:srgbClr val="000000"/>
                          </a:solidFill>
                          <a:effectLst/>
                          <a:latin typeface="Calibri" panose="020F0502020204030204" pitchFamily="34" charset="0"/>
                        </a:rPr>
                        <a:t>2</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Surface salinization risk</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673462067"/>
                  </a:ext>
                </a:extLst>
              </a:tr>
              <a:tr h="171654">
                <a:tc>
                  <a:txBody>
                    <a:bodyPr/>
                    <a:lstStyle/>
                    <a:p>
                      <a:pPr algn="ctr" rtl="0" fontAlgn="b"/>
                      <a:r>
                        <a:rPr lang="en-US" sz="900" b="0" i="0" u="none" strike="noStrike">
                          <a:solidFill>
                            <a:srgbClr val="000000"/>
                          </a:solidFill>
                          <a:effectLst/>
                          <a:latin typeface="Calibri" panose="020F0502020204030204" pitchFamily="34" charset="0"/>
                        </a:rPr>
                        <a:t>3</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Low surface salinization risk</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13189778"/>
                  </a:ext>
                </a:extLst>
              </a:tr>
              <a:tr h="171654">
                <a:tc>
                  <a:txBody>
                    <a:bodyPr/>
                    <a:lstStyle/>
                    <a:p>
                      <a:pPr algn="ctr" rtl="0" fontAlgn="b"/>
                      <a:r>
                        <a:rPr lang="en-US" sz="900" b="0" i="0" u="none" strike="noStrike">
                          <a:solidFill>
                            <a:srgbClr val="000000"/>
                          </a:solidFill>
                          <a:effectLst/>
                          <a:latin typeface="Calibri" panose="020F0502020204030204" pitchFamily="34" charset="0"/>
                        </a:rPr>
                        <a:t>4</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Surface Salt Concentration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215412791"/>
                  </a:ext>
                </a:extLst>
              </a:tr>
              <a:tr h="171654">
                <a:tc>
                  <a:txBody>
                    <a:bodyPr/>
                    <a:lstStyle/>
                    <a:p>
                      <a:pPr algn="ctr" rtl="0" fontAlgn="b"/>
                      <a:r>
                        <a:rPr lang="en-US" sz="900" b="0" i="0" u="none" strike="noStrike">
                          <a:solidFill>
                            <a:srgbClr val="000000"/>
                          </a:solidFill>
                          <a:effectLst/>
                          <a:latin typeface="Calibri" panose="020F0502020204030204" pitchFamily="34" charset="0"/>
                        </a:rPr>
                        <a:t>5</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High</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3255662655"/>
                  </a:ext>
                </a:extLst>
              </a:tr>
              <a:tr h="171654">
                <a:tc>
                  <a:txBody>
                    <a:bodyPr/>
                    <a:lstStyle/>
                    <a:p>
                      <a:pPr algn="ctr" rtl="0" fontAlgn="b"/>
                      <a:r>
                        <a:rPr lang="en-US" sz="900" b="0" i="0" u="none" strike="noStrike">
                          <a:solidFill>
                            <a:srgbClr val="000000"/>
                          </a:solidFill>
                          <a:effectLst/>
                          <a:latin typeface="Calibri" panose="020F0502020204030204" pitchFamily="34" charset="0"/>
                        </a:rPr>
                        <a:t>6</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Medium</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387885348"/>
                  </a:ext>
                </a:extLst>
              </a:tr>
              <a:tr h="171654">
                <a:tc>
                  <a:txBody>
                    <a:bodyPr/>
                    <a:lstStyle/>
                    <a:p>
                      <a:pPr algn="ctr" rtl="0" fontAlgn="b"/>
                      <a:r>
                        <a:rPr lang="en-US" sz="900" b="0" i="0" u="none" strike="noStrike">
                          <a:solidFill>
                            <a:srgbClr val="000000"/>
                          </a:solidFill>
                          <a:effectLst/>
                          <a:latin typeface="Calibri" panose="020F0502020204030204" pitchFamily="34" charset="0"/>
                        </a:rPr>
                        <a:t>7</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Low</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2969079225"/>
                  </a:ext>
                </a:extLst>
              </a:tr>
              <a:tr h="171654">
                <a:tc>
                  <a:txBody>
                    <a:bodyPr/>
                    <a:lstStyle/>
                    <a:p>
                      <a:pPr algn="ctr" rtl="0" fontAlgn="b"/>
                      <a:r>
                        <a:rPr lang="en-US" sz="900" b="0" i="0" u="none" strike="noStrike">
                          <a:solidFill>
                            <a:srgbClr val="000000"/>
                          </a:solidFill>
                          <a:effectLst/>
                          <a:latin typeface="Calibri" panose="020F0502020204030204" pitchFamily="34" charset="0"/>
                        </a:rPr>
                        <a:t>8</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Soil Susceptibility to Compaction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320017808"/>
                  </a:ext>
                </a:extLst>
              </a:tr>
              <a:tr h="171654">
                <a:tc>
                  <a:txBody>
                    <a:bodyPr/>
                    <a:lstStyle/>
                    <a:p>
                      <a:pPr algn="ctr" rtl="0" fontAlgn="b"/>
                      <a:r>
                        <a:rPr lang="en-US" sz="900" b="0" i="0" u="none" strike="noStrike">
                          <a:solidFill>
                            <a:srgbClr val="000000"/>
                          </a:solidFill>
                          <a:effectLst/>
                          <a:latin typeface="Calibri" panose="020F0502020204030204" pitchFamily="34" charset="0"/>
                        </a:rPr>
                        <a:t>9</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OM depletion high</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881519422"/>
                  </a:ext>
                </a:extLst>
              </a:tr>
              <a:tr h="171654">
                <a:tc>
                  <a:txBody>
                    <a:bodyPr/>
                    <a:lstStyle/>
                    <a:p>
                      <a:pPr algn="ctr" rtl="0" fontAlgn="b"/>
                      <a:r>
                        <a:rPr lang="en-US" sz="900" b="0" i="0" u="none" strike="noStrike">
                          <a:solidFill>
                            <a:srgbClr val="000000"/>
                          </a:solidFill>
                          <a:effectLst/>
                          <a:latin typeface="Calibri" panose="020F0502020204030204" pitchFamily="34" charset="0"/>
                        </a:rPr>
                        <a:t>10</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l" rtl="0" fontAlgn="ctr"/>
                      <a:r>
                        <a:rPr lang="en-US" sz="900" b="0" i="0" u="none" strike="noStrike">
                          <a:solidFill>
                            <a:srgbClr val="000000"/>
                          </a:solidFill>
                          <a:effectLst/>
                          <a:latin typeface="Calibri" panose="020F0502020204030204" pitchFamily="34" charset="0"/>
                        </a:rPr>
                        <a:t>OM depletion moderately high</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240729698"/>
                  </a:ext>
                </a:extLst>
              </a:tr>
              <a:tr h="171654">
                <a:tc>
                  <a:txBody>
                    <a:bodyPr/>
                    <a:lstStyle/>
                    <a:p>
                      <a:pPr algn="ctr" rtl="0" fontAlgn="b"/>
                      <a:r>
                        <a:rPr lang="en-US" sz="900" b="0" i="0" u="none" strike="noStrike">
                          <a:solidFill>
                            <a:srgbClr val="000000"/>
                          </a:solidFill>
                          <a:effectLst/>
                          <a:latin typeface="Calibri" panose="020F0502020204030204" pitchFamily="34" charset="0"/>
                        </a:rPr>
                        <a:t>11</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OM depletion moderate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545763160"/>
                  </a:ext>
                </a:extLst>
              </a:tr>
              <a:tr h="171654">
                <a:tc>
                  <a:txBody>
                    <a:bodyPr/>
                    <a:lstStyle/>
                    <a:p>
                      <a:pPr algn="ctr" rtl="0" fontAlgn="b"/>
                      <a:r>
                        <a:rPr lang="en-US" sz="900" b="0" i="0" u="none" strike="noStrike">
                          <a:solidFill>
                            <a:srgbClr val="000000"/>
                          </a:solidFill>
                          <a:effectLst/>
                          <a:latin typeface="Calibri" panose="020F0502020204030204" pitchFamily="34" charset="0"/>
                        </a:rPr>
                        <a:t>12</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l" rtl="0" fontAlgn="ctr"/>
                      <a:r>
                        <a:rPr lang="en-US" sz="900" b="0" i="0" u="none" strike="noStrike">
                          <a:solidFill>
                            <a:srgbClr val="000000"/>
                          </a:solidFill>
                          <a:effectLst/>
                          <a:latin typeface="Calibri" panose="020F0502020204030204" pitchFamily="34" charset="0"/>
                        </a:rPr>
                        <a:t>OM depletion moderately low</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FF99"/>
                    </a:solidFill>
                  </a:tcPr>
                </a:tc>
                <a:extLst>
                  <a:ext uri="{0D108BD9-81ED-4DB2-BD59-A6C34878D82A}">
                    <a16:rowId xmlns:a16="http://schemas.microsoft.com/office/drawing/2014/main" val="2187372564"/>
                  </a:ext>
                </a:extLst>
              </a:tr>
              <a:tr h="171654">
                <a:tc>
                  <a:txBody>
                    <a:bodyPr/>
                    <a:lstStyle/>
                    <a:p>
                      <a:pPr algn="ctr" rtl="0" fontAlgn="b"/>
                      <a:r>
                        <a:rPr lang="en-US" sz="900" b="0" i="0" u="none" strike="noStrike">
                          <a:solidFill>
                            <a:srgbClr val="000000"/>
                          </a:solidFill>
                          <a:effectLst/>
                          <a:latin typeface="Calibri" panose="020F0502020204030204" pitchFamily="34" charset="0"/>
                        </a:rPr>
                        <a:t>13</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OM depletion low</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3107453166"/>
                  </a:ext>
                </a:extLst>
              </a:tr>
              <a:tr h="171654">
                <a:tc>
                  <a:txBody>
                    <a:bodyPr/>
                    <a:lstStyle/>
                    <a:p>
                      <a:pPr algn="ctr" rtl="0" fontAlgn="b"/>
                      <a:r>
                        <a:rPr lang="en-US" sz="900" b="0" i="0" u="none" strike="noStrike">
                          <a:solidFill>
                            <a:srgbClr val="000000"/>
                          </a:solidFill>
                          <a:effectLst/>
                          <a:latin typeface="Calibri" panose="020F0502020204030204" pitchFamily="34" charset="0"/>
                        </a:rPr>
                        <a:t>14</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Depletion:6</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Organic Matter Depletion</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6</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2997589382"/>
                  </a:ext>
                </a:extLst>
              </a:tr>
              <a:tr h="171654">
                <a:tc>
                  <a:txBody>
                    <a:bodyPr/>
                    <a:lstStyle/>
                    <a:p>
                      <a:pPr algn="ctr" rtl="0" fontAlgn="b"/>
                      <a:r>
                        <a:rPr lang="en-US" sz="900" b="0" i="0" u="none" strike="noStrike">
                          <a:solidFill>
                            <a:srgbClr val="000000"/>
                          </a:solidFill>
                          <a:effectLst/>
                          <a:latin typeface="Calibri" panose="020F0502020204030204" pitchFamily="34" charset="0"/>
                        </a:rPr>
                        <a:t>15</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Severe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2986125623"/>
                  </a:ext>
                </a:extLst>
              </a:tr>
              <a:tr h="171654">
                <a:tc>
                  <a:txBody>
                    <a:bodyPr/>
                    <a:lstStyle/>
                    <a:p>
                      <a:pPr algn="ctr" rtl="0" fontAlgn="b"/>
                      <a:r>
                        <a:rPr lang="en-US" sz="900" b="0" i="0" u="none" strike="noStrike">
                          <a:solidFill>
                            <a:srgbClr val="000000"/>
                          </a:solidFill>
                          <a:effectLst/>
                          <a:latin typeface="Calibri" panose="020F0502020204030204" pitchFamily="34" charset="0"/>
                        </a:rPr>
                        <a:t>16</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Moderate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80367844"/>
                  </a:ext>
                </a:extLst>
              </a:tr>
              <a:tr h="171654">
                <a:tc>
                  <a:txBody>
                    <a:bodyPr/>
                    <a:lstStyle/>
                    <a:p>
                      <a:pPr algn="ctr" rtl="0" fontAlgn="b"/>
                      <a:r>
                        <a:rPr lang="en-US" sz="900" b="0" i="0" u="none" strike="noStrike">
                          <a:solidFill>
                            <a:srgbClr val="000000"/>
                          </a:solidFill>
                          <a:effectLst/>
                          <a:latin typeface="Calibri" panose="020F0502020204030204" pitchFamily="34" charset="0"/>
                        </a:rPr>
                        <a:t>17</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Low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3938590329"/>
                  </a:ext>
                </a:extLst>
              </a:tr>
              <a:tr h="171654">
                <a:tc>
                  <a:txBody>
                    <a:bodyPr/>
                    <a:lstStyle/>
                    <a:p>
                      <a:pPr algn="ctr" rtl="0" fontAlgn="b"/>
                      <a:r>
                        <a:rPr lang="en-US" sz="900" b="0" i="0" u="none" strike="noStrike">
                          <a:solidFill>
                            <a:srgbClr val="000000"/>
                          </a:solidFill>
                          <a:effectLst/>
                          <a:latin typeface="Calibri" panose="020F0502020204030204" pitchFamily="34" charset="0"/>
                        </a:rPr>
                        <a:t>18</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Mineral soil</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en-US" sz="900" b="0" i="0" u="none" strike="noStrike">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1124124924"/>
                  </a:ext>
                </a:extLst>
              </a:tr>
              <a:tr h="171654">
                <a:tc>
                  <a:txBody>
                    <a:bodyPr/>
                    <a:lstStyle/>
                    <a:p>
                      <a:pPr algn="ctr" rtl="0" fontAlgn="b"/>
                      <a:r>
                        <a:rPr lang="en-US" sz="900" b="0" i="0" u="none" strike="noStrike">
                          <a:solidFill>
                            <a:srgbClr val="000000"/>
                          </a:solidFill>
                          <a:effectLst/>
                          <a:latin typeface="Calibri" panose="020F0502020204030204" pitchFamily="34" charset="0"/>
                        </a:rPr>
                        <a:t>19</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Agricultural Organic Soil Subsidence</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l" rtl="0" fontAlgn="ctr"/>
                      <a:r>
                        <a:rPr lang="en-US" sz="900" b="0" i="0" u="none" strike="noStrike">
                          <a:solidFill>
                            <a:srgbClr val="000000"/>
                          </a:solidFill>
                          <a:effectLst/>
                          <a:latin typeface="Calibri" panose="020F0502020204030204" pitchFamily="34" charset="0"/>
                        </a:rPr>
                        <a:t>Not rated</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en-US" sz="900" b="0" i="0" u="none" strike="noStrike">
                          <a:solidFill>
                            <a:srgbClr val="000000"/>
                          </a:solidFill>
                          <a:effectLst/>
                          <a:latin typeface="Calibri" panose="020F0502020204030204" pitchFamily="34" charset="0"/>
                        </a:rPr>
                        <a:t>5</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505893022"/>
                  </a:ext>
                </a:extLst>
              </a:tr>
              <a:tr h="171654">
                <a:tc>
                  <a:txBody>
                    <a:bodyPr/>
                    <a:lstStyle/>
                    <a:p>
                      <a:pPr algn="ctr" rtl="0" fontAlgn="b"/>
                      <a:r>
                        <a:rPr lang="en-US" sz="900" b="0" i="0" u="none" strike="noStrike">
                          <a:solidFill>
                            <a:srgbClr val="000000"/>
                          </a:solidFill>
                          <a:effectLst/>
                          <a:latin typeface="Calibri" panose="020F0502020204030204" pitchFamily="34" charset="0"/>
                        </a:rPr>
                        <a:t>20</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Organisms:1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l" rtl="0" fontAlgn="ctr"/>
                      <a:r>
                        <a:rPr lang="en-US" sz="900" b="0" i="0" u="none" strike="noStrike">
                          <a:solidFill>
                            <a:srgbClr val="000000"/>
                          </a:solidFill>
                          <a:effectLst/>
                          <a:latin typeface="Calibri" panose="020F0502020204030204" pitchFamily="34" charset="0"/>
                        </a:rPr>
                        <a:t>Not favorable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rtl="0" fontAlgn="ctr"/>
                      <a:r>
                        <a:rPr lang="en-US" sz="900" b="0" i="0" u="none" strike="noStrike">
                          <a:solidFill>
                            <a:srgbClr val="000000"/>
                          </a:solidFill>
                          <a:effectLst/>
                          <a:latin typeface="Calibri" panose="020F0502020204030204" pitchFamily="34" charset="0"/>
                        </a:rPr>
                        <a:t>1</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370733058"/>
                  </a:ext>
                </a:extLst>
              </a:tr>
              <a:tr h="171654">
                <a:tc>
                  <a:txBody>
                    <a:bodyPr/>
                    <a:lstStyle/>
                    <a:p>
                      <a:pPr algn="ctr" rtl="0" fontAlgn="b"/>
                      <a:r>
                        <a:rPr lang="en-US" sz="900" b="0" i="0" u="none" strike="noStrike">
                          <a:solidFill>
                            <a:srgbClr val="000000"/>
                          </a:solidFill>
                          <a:effectLst/>
                          <a:latin typeface="Calibri" panose="020F0502020204030204" pitchFamily="34" charset="0"/>
                        </a:rPr>
                        <a:t>21</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Organisms:2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l" rtl="0" fontAlgn="ctr"/>
                      <a:r>
                        <a:rPr lang="en-US" sz="900" b="0" i="0" u="none" strike="noStrike">
                          <a:solidFill>
                            <a:srgbClr val="000000"/>
                          </a:solidFill>
                          <a:effectLst/>
                          <a:latin typeface="Calibri" panose="020F0502020204030204" pitchFamily="34" charset="0"/>
                        </a:rPr>
                        <a:t>Somewhat favorable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tc>
                  <a:txBody>
                    <a:bodyPr/>
                    <a:lstStyle/>
                    <a:p>
                      <a:pPr algn="ctr" rtl="0" fontAlgn="ctr"/>
                      <a:r>
                        <a:rPr lang="en-US" sz="900" b="0" i="0" u="none" strike="noStrike">
                          <a:solidFill>
                            <a:srgbClr val="000000"/>
                          </a:solidFill>
                          <a:effectLst/>
                          <a:latin typeface="Calibri" panose="020F0502020204030204" pitchFamily="34" charset="0"/>
                        </a:rPr>
                        <a:t>2</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9999"/>
                    </a:solidFill>
                  </a:tcPr>
                </a:tc>
                <a:extLst>
                  <a:ext uri="{0D108BD9-81ED-4DB2-BD59-A6C34878D82A}">
                    <a16:rowId xmlns:a16="http://schemas.microsoft.com/office/drawing/2014/main" val="1128114465"/>
                  </a:ext>
                </a:extLst>
              </a:tr>
              <a:tr h="171654">
                <a:tc>
                  <a:txBody>
                    <a:bodyPr/>
                    <a:lstStyle/>
                    <a:p>
                      <a:pPr algn="ctr" rtl="0" fontAlgn="b"/>
                      <a:r>
                        <a:rPr lang="en-US" sz="900" b="0" i="0" u="none" strike="noStrike">
                          <a:solidFill>
                            <a:srgbClr val="000000"/>
                          </a:solidFill>
                          <a:effectLst/>
                          <a:latin typeface="Calibri" panose="020F0502020204030204" pitchFamily="34" charset="0"/>
                        </a:rPr>
                        <a:t>22</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Organisms:3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l" rtl="0" fontAlgn="ctr"/>
                      <a:r>
                        <a:rPr lang="en-US" sz="900" b="0" i="0" u="none" strike="noStrike">
                          <a:solidFill>
                            <a:srgbClr val="000000"/>
                          </a:solidFill>
                          <a:effectLst/>
                          <a:latin typeface="Calibri" panose="020F0502020204030204" pitchFamily="34" charset="0"/>
                        </a:rPr>
                        <a:t>Very favorable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r>
                        <a:rPr lang="en-US" sz="900" b="0" i="0" u="none" strike="noStrike">
                          <a:solidFill>
                            <a:srgbClr val="000000"/>
                          </a:solidFill>
                          <a:effectLst/>
                          <a:latin typeface="Calibri" panose="020F0502020204030204" pitchFamily="34" charset="0"/>
                        </a:rPr>
                        <a:t>3</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138248431"/>
                  </a:ext>
                </a:extLst>
              </a:tr>
              <a:tr h="171654">
                <a:tc>
                  <a:txBody>
                    <a:bodyPr/>
                    <a:lstStyle/>
                    <a:p>
                      <a:pPr algn="ctr" rtl="0" fontAlgn="b"/>
                      <a:r>
                        <a:rPr lang="en-US" sz="900" b="0" i="0" u="none" strike="noStrike">
                          <a:solidFill>
                            <a:srgbClr val="000000"/>
                          </a:solidFill>
                          <a:effectLst/>
                          <a:latin typeface="Calibri" panose="020F0502020204030204" pitchFamily="34" charset="0"/>
                        </a:rPr>
                        <a:t>23</a:t>
                      </a:r>
                    </a:p>
                  </a:txBody>
                  <a:tcPr marL="7248" marR="7248" marT="724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Organisms:4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Suitability for Aerobic Soil Organisms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l" rtl="0" fontAlgn="ctr"/>
                      <a:r>
                        <a:rPr lang="en-US" sz="900" b="0" i="0" u="none" strike="noStrike">
                          <a:solidFill>
                            <a:srgbClr val="000000"/>
                          </a:solidFill>
                          <a:effectLst/>
                          <a:latin typeface="Calibri" panose="020F0502020204030204" pitchFamily="34" charset="0"/>
                        </a:rPr>
                        <a:t>Not rated                                                   </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tc>
                  <a:txBody>
                    <a:bodyPr/>
                    <a:lstStyle/>
                    <a:p>
                      <a:pPr algn="ctr" rtl="0" fontAlgn="ctr"/>
                      <a:r>
                        <a:rPr lang="en-US" sz="900" b="0" i="0" u="none" strike="noStrike" dirty="0">
                          <a:solidFill>
                            <a:srgbClr val="000000"/>
                          </a:solidFill>
                          <a:effectLst/>
                          <a:latin typeface="Calibri" panose="020F0502020204030204" pitchFamily="34" charset="0"/>
                        </a:rPr>
                        <a:t>4</a:t>
                      </a:r>
                    </a:p>
                  </a:txBody>
                  <a:tcPr marL="7248" marR="7248" marT="72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6A2"/>
                    </a:solidFill>
                  </a:tcPr>
                </a:tc>
                <a:extLst>
                  <a:ext uri="{0D108BD9-81ED-4DB2-BD59-A6C34878D82A}">
                    <a16:rowId xmlns:a16="http://schemas.microsoft.com/office/drawing/2014/main" val="380758316"/>
                  </a:ext>
                </a:extLst>
              </a:tr>
            </a:tbl>
          </a:graphicData>
        </a:graphic>
      </p:graphicFrame>
    </p:spTree>
    <p:extLst>
      <p:ext uri="{BB962C8B-B14F-4D97-AF65-F5344CB8AC3E}">
        <p14:creationId xmlns:p14="http://schemas.microsoft.com/office/powerpoint/2010/main" val="6000219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BD555-60DC-4F29-84C1-62B2B8C67F1D}"/>
              </a:ext>
            </a:extLst>
          </p:cNvPr>
          <p:cNvSpPr>
            <a:spLocks noGrp="1"/>
          </p:cNvSpPr>
          <p:nvPr>
            <p:ph type="title"/>
          </p:nvPr>
        </p:nvSpPr>
        <p:spPr/>
        <p:txBody>
          <a:bodyPr/>
          <a:lstStyle/>
          <a:p>
            <a:r>
              <a:rPr lang="en-US" dirty="0"/>
              <a:t>CART Ranking and Geospatial Data</a:t>
            </a:r>
          </a:p>
        </p:txBody>
      </p:sp>
      <p:sp>
        <p:nvSpPr>
          <p:cNvPr id="3" name="Content Placeholder 2">
            <a:extLst>
              <a:ext uri="{FF2B5EF4-FFF2-40B4-BE49-F238E27FC236}">
                <a16:creationId xmlns:a16="http://schemas.microsoft.com/office/drawing/2014/main" id="{E7D320E2-39A4-46B3-9CF6-1D727BB54B30}"/>
              </a:ext>
            </a:extLst>
          </p:cNvPr>
          <p:cNvSpPr>
            <a:spLocks noGrp="1"/>
          </p:cNvSpPr>
          <p:nvPr>
            <p:ph idx="1"/>
          </p:nvPr>
        </p:nvSpPr>
        <p:spPr>
          <a:xfrm>
            <a:off x="628650" y="1825625"/>
            <a:ext cx="7886700" cy="4351338"/>
          </a:xfrm>
        </p:spPr>
        <p:txBody>
          <a:bodyPr/>
          <a:lstStyle/>
          <a:p>
            <a:pPr marL="342900" indent="-342900">
              <a:buFontTx/>
              <a:buChar char="-"/>
            </a:pPr>
            <a:r>
              <a:rPr lang="en-US" dirty="0"/>
              <a:t>CART allows for the use of national or state specific data in the development of Ranking Pool display groups</a:t>
            </a:r>
          </a:p>
          <a:p>
            <a:pPr marL="342900" indent="-342900">
              <a:buFontTx/>
              <a:buChar char="-"/>
            </a:pPr>
            <a:r>
              <a:rPr lang="en-US" dirty="0"/>
              <a:t>States may be required to use national datasets for some landscape or WLFW initiatives But…….will have the flexibility to use their own geospatial datasets for most of the ranking process. </a:t>
            </a:r>
          </a:p>
        </p:txBody>
      </p:sp>
      <p:sp>
        <p:nvSpPr>
          <p:cNvPr id="4" name="Slide Number Placeholder 3">
            <a:extLst>
              <a:ext uri="{FF2B5EF4-FFF2-40B4-BE49-F238E27FC236}">
                <a16:creationId xmlns:a16="http://schemas.microsoft.com/office/drawing/2014/main" id="{76819842-4577-4005-89A6-04176B97C819}"/>
              </a:ext>
            </a:extLst>
          </p:cNvPr>
          <p:cNvSpPr>
            <a:spLocks noGrp="1"/>
          </p:cNvSpPr>
          <p:nvPr>
            <p:ph type="sldNum" sz="quarter" idx="12"/>
          </p:nvPr>
        </p:nvSpPr>
        <p:spPr/>
        <p:txBody>
          <a:bodyPr/>
          <a:lstStyle/>
          <a:p>
            <a:fld id="{74AD7C1D-1BAF-4A43-8B86-2FB8EFB06079}" type="slidenum">
              <a:rPr lang="en-US" smtClean="0"/>
              <a:t>22</a:t>
            </a:fld>
            <a:endParaRPr lang="en-US"/>
          </a:p>
        </p:txBody>
      </p:sp>
    </p:spTree>
    <p:extLst>
      <p:ext uri="{BB962C8B-B14F-4D97-AF65-F5344CB8AC3E}">
        <p14:creationId xmlns:p14="http://schemas.microsoft.com/office/powerpoint/2010/main" val="16009804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BD555-60DC-4F29-84C1-62B2B8C67F1D}"/>
              </a:ext>
            </a:extLst>
          </p:cNvPr>
          <p:cNvSpPr>
            <a:spLocks noGrp="1"/>
          </p:cNvSpPr>
          <p:nvPr>
            <p:ph type="title"/>
          </p:nvPr>
        </p:nvSpPr>
        <p:spPr/>
        <p:txBody>
          <a:bodyPr/>
          <a:lstStyle/>
          <a:p>
            <a:r>
              <a:rPr lang="en-US" dirty="0"/>
              <a:t>CART Ranking and Geospatial Data</a:t>
            </a:r>
          </a:p>
        </p:txBody>
      </p:sp>
      <p:sp>
        <p:nvSpPr>
          <p:cNvPr id="3" name="Content Placeholder 2">
            <a:extLst>
              <a:ext uri="{FF2B5EF4-FFF2-40B4-BE49-F238E27FC236}">
                <a16:creationId xmlns:a16="http://schemas.microsoft.com/office/drawing/2014/main" id="{E7D320E2-39A4-46B3-9CF6-1D727BB54B30}"/>
              </a:ext>
            </a:extLst>
          </p:cNvPr>
          <p:cNvSpPr>
            <a:spLocks noGrp="1"/>
          </p:cNvSpPr>
          <p:nvPr>
            <p:ph idx="1"/>
          </p:nvPr>
        </p:nvSpPr>
        <p:spPr/>
        <p:txBody>
          <a:bodyPr>
            <a:normAutofit/>
          </a:bodyPr>
          <a:lstStyle/>
          <a:p>
            <a:pPr marL="342900" indent="-342900">
              <a:buFontTx/>
              <a:buChar char="-"/>
            </a:pPr>
            <a:r>
              <a:rPr lang="en-US" sz="2400" dirty="0"/>
              <a:t>Geospatial data can be used in several ways within the ranking process including the following:</a:t>
            </a:r>
          </a:p>
          <a:p>
            <a:pPr marL="1085850" lvl="1" indent="-342900">
              <a:buFontTx/>
              <a:buChar char="-"/>
            </a:pPr>
            <a:r>
              <a:rPr lang="en-US" sz="2400" dirty="0"/>
              <a:t>Applicability</a:t>
            </a:r>
          </a:p>
          <a:p>
            <a:pPr marL="1085850" lvl="1" indent="-342900">
              <a:buFontTx/>
              <a:buChar char="-"/>
            </a:pPr>
            <a:r>
              <a:rPr lang="en-US" sz="2400" dirty="0"/>
              <a:t>Category</a:t>
            </a:r>
          </a:p>
          <a:p>
            <a:pPr marL="1085850" lvl="1" indent="-342900">
              <a:buFontTx/>
              <a:buChar char="-"/>
            </a:pPr>
            <a:r>
              <a:rPr lang="en-US" sz="2400" dirty="0"/>
              <a:t>Program</a:t>
            </a:r>
          </a:p>
          <a:p>
            <a:pPr marL="1085850" lvl="1" indent="-342900">
              <a:buFontTx/>
              <a:buChar char="-"/>
            </a:pPr>
            <a:r>
              <a:rPr lang="en-US" sz="2400" dirty="0"/>
              <a:t>Resource</a:t>
            </a:r>
          </a:p>
        </p:txBody>
      </p:sp>
      <p:sp>
        <p:nvSpPr>
          <p:cNvPr id="4" name="Slide Number Placeholder 3">
            <a:extLst>
              <a:ext uri="{FF2B5EF4-FFF2-40B4-BE49-F238E27FC236}">
                <a16:creationId xmlns:a16="http://schemas.microsoft.com/office/drawing/2014/main" id="{76819842-4577-4005-89A6-04176B97C819}"/>
              </a:ext>
            </a:extLst>
          </p:cNvPr>
          <p:cNvSpPr>
            <a:spLocks noGrp="1"/>
          </p:cNvSpPr>
          <p:nvPr>
            <p:ph type="sldNum" sz="quarter" idx="12"/>
          </p:nvPr>
        </p:nvSpPr>
        <p:spPr/>
        <p:txBody>
          <a:bodyPr/>
          <a:lstStyle/>
          <a:p>
            <a:fld id="{74AD7C1D-1BAF-4A43-8B86-2FB8EFB06079}" type="slidenum">
              <a:rPr lang="en-US" smtClean="0"/>
              <a:t>23</a:t>
            </a:fld>
            <a:endParaRPr lang="en-US"/>
          </a:p>
        </p:txBody>
      </p:sp>
    </p:spTree>
    <p:extLst>
      <p:ext uri="{BB962C8B-B14F-4D97-AF65-F5344CB8AC3E}">
        <p14:creationId xmlns:p14="http://schemas.microsoft.com/office/powerpoint/2010/main" val="23307168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E18A7C2-5BD5-4F26-ACAA-4B694E1E27EC}"/>
              </a:ext>
            </a:extLst>
          </p:cNvPr>
          <p:cNvSpPr>
            <a:spLocks noGrp="1"/>
          </p:cNvSpPr>
          <p:nvPr>
            <p:ph type="sldNum" sz="quarter" idx="12"/>
          </p:nvPr>
        </p:nvSpPr>
        <p:spPr/>
        <p:txBody>
          <a:bodyPr/>
          <a:lstStyle/>
          <a:p>
            <a:fld id="{74AD7C1D-1BAF-4A43-8B86-2FB8EFB06079}" type="slidenum">
              <a:rPr lang="en-US" smtClean="0"/>
              <a:t>24</a:t>
            </a:fld>
            <a:endParaRPr lang="en-US"/>
          </a:p>
        </p:txBody>
      </p:sp>
      <p:pic>
        <p:nvPicPr>
          <p:cNvPr id="7" name="Picture 6" descr="Graphical user interface&#10;&#10;Description automatically generated with medium confidence">
            <a:extLst>
              <a:ext uri="{FF2B5EF4-FFF2-40B4-BE49-F238E27FC236}">
                <a16:creationId xmlns:a16="http://schemas.microsoft.com/office/drawing/2014/main" id="{F0D42C4C-2118-4C51-9FF4-8F212A663B36}"/>
              </a:ext>
            </a:extLst>
          </p:cNvPr>
          <p:cNvPicPr>
            <a:picLocks noChangeAspect="1"/>
          </p:cNvPicPr>
          <p:nvPr/>
        </p:nvPicPr>
        <p:blipFill>
          <a:blip r:embed="rId3"/>
          <a:stretch>
            <a:fillRect/>
          </a:stretch>
        </p:blipFill>
        <p:spPr>
          <a:xfrm>
            <a:off x="0" y="616170"/>
            <a:ext cx="2715004" cy="2143424"/>
          </a:xfrm>
          <a:prstGeom prst="rect">
            <a:avLst/>
          </a:prstGeom>
        </p:spPr>
      </p:pic>
      <p:pic>
        <p:nvPicPr>
          <p:cNvPr id="9" name="Picture 8">
            <a:extLst>
              <a:ext uri="{FF2B5EF4-FFF2-40B4-BE49-F238E27FC236}">
                <a16:creationId xmlns:a16="http://schemas.microsoft.com/office/drawing/2014/main" id="{D3F1323A-BCB2-40ED-ABF9-E9DB89388959}"/>
              </a:ext>
            </a:extLst>
          </p:cNvPr>
          <p:cNvPicPr>
            <a:picLocks noChangeAspect="1"/>
          </p:cNvPicPr>
          <p:nvPr/>
        </p:nvPicPr>
        <p:blipFill>
          <a:blip r:embed="rId4"/>
          <a:stretch>
            <a:fillRect/>
          </a:stretch>
        </p:blipFill>
        <p:spPr>
          <a:xfrm>
            <a:off x="3127760" y="616170"/>
            <a:ext cx="5068007" cy="533474"/>
          </a:xfrm>
          <a:prstGeom prst="rect">
            <a:avLst/>
          </a:prstGeom>
        </p:spPr>
      </p:pic>
      <p:pic>
        <p:nvPicPr>
          <p:cNvPr id="11" name="Picture 10" descr="Chart, pie chart&#10;&#10;Description automatically generated">
            <a:extLst>
              <a:ext uri="{FF2B5EF4-FFF2-40B4-BE49-F238E27FC236}">
                <a16:creationId xmlns:a16="http://schemas.microsoft.com/office/drawing/2014/main" id="{561D6ECC-F13A-43CA-A36B-11CF039B4058}"/>
              </a:ext>
            </a:extLst>
          </p:cNvPr>
          <p:cNvPicPr>
            <a:picLocks noChangeAspect="1"/>
          </p:cNvPicPr>
          <p:nvPr/>
        </p:nvPicPr>
        <p:blipFill>
          <a:blip r:embed="rId5"/>
          <a:stretch>
            <a:fillRect/>
          </a:stretch>
        </p:blipFill>
        <p:spPr>
          <a:xfrm>
            <a:off x="3127760" y="1283013"/>
            <a:ext cx="2676899" cy="1476581"/>
          </a:xfrm>
          <a:prstGeom prst="rect">
            <a:avLst/>
          </a:prstGeom>
        </p:spPr>
      </p:pic>
      <p:pic>
        <p:nvPicPr>
          <p:cNvPr id="13" name="Picture 12" descr="Graphical user interface&#10;&#10;Description automatically generated">
            <a:extLst>
              <a:ext uri="{FF2B5EF4-FFF2-40B4-BE49-F238E27FC236}">
                <a16:creationId xmlns:a16="http://schemas.microsoft.com/office/drawing/2014/main" id="{F8AC8C58-9533-4D16-A17E-B019AAB9AB28}"/>
              </a:ext>
            </a:extLst>
          </p:cNvPr>
          <p:cNvPicPr>
            <a:picLocks noChangeAspect="1"/>
          </p:cNvPicPr>
          <p:nvPr/>
        </p:nvPicPr>
        <p:blipFill>
          <a:blip r:embed="rId6"/>
          <a:stretch>
            <a:fillRect/>
          </a:stretch>
        </p:blipFill>
        <p:spPr>
          <a:xfrm>
            <a:off x="0" y="3138665"/>
            <a:ext cx="2705478" cy="2133898"/>
          </a:xfrm>
          <a:prstGeom prst="rect">
            <a:avLst/>
          </a:prstGeom>
        </p:spPr>
      </p:pic>
      <p:pic>
        <p:nvPicPr>
          <p:cNvPr id="15" name="Picture 14" descr="A picture containing diagram&#10;&#10;Description automatically generated">
            <a:extLst>
              <a:ext uri="{FF2B5EF4-FFF2-40B4-BE49-F238E27FC236}">
                <a16:creationId xmlns:a16="http://schemas.microsoft.com/office/drawing/2014/main" id="{97BCA313-A889-4CC0-8A74-D50430FFC232}"/>
              </a:ext>
            </a:extLst>
          </p:cNvPr>
          <p:cNvPicPr>
            <a:picLocks noChangeAspect="1"/>
          </p:cNvPicPr>
          <p:nvPr/>
        </p:nvPicPr>
        <p:blipFill>
          <a:blip r:embed="rId7"/>
          <a:stretch>
            <a:fillRect/>
          </a:stretch>
        </p:blipFill>
        <p:spPr>
          <a:xfrm>
            <a:off x="3175541" y="3690173"/>
            <a:ext cx="2705478" cy="1781424"/>
          </a:xfrm>
          <a:prstGeom prst="rect">
            <a:avLst/>
          </a:prstGeom>
        </p:spPr>
      </p:pic>
      <p:pic>
        <p:nvPicPr>
          <p:cNvPr id="17" name="Picture 16" descr="Chart&#10;&#10;Description automatically generated">
            <a:extLst>
              <a:ext uri="{FF2B5EF4-FFF2-40B4-BE49-F238E27FC236}">
                <a16:creationId xmlns:a16="http://schemas.microsoft.com/office/drawing/2014/main" id="{BE7E9E41-B1E0-4A2F-985E-26D4D02C84B3}"/>
              </a:ext>
            </a:extLst>
          </p:cNvPr>
          <p:cNvPicPr>
            <a:picLocks noChangeAspect="1"/>
          </p:cNvPicPr>
          <p:nvPr/>
        </p:nvPicPr>
        <p:blipFill>
          <a:blip r:embed="rId8"/>
          <a:stretch>
            <a:fillRect/>
          </a:stretch>
        </p:blipFill>
        <p:spPr>
          <a:xfrm>
            <a:off x="6114858" y="3652068"/>
            <a:ext cx="2743583" cy="1819529"/>
          </a:xfrm>
          <a:prstGeom prst="rect">
            <a:avLst/>
          </a:prstGeom>
        </p:spPr>
      </p:pic>
      <p:pic>
        <p:nvPicPr>
          <p:cNvPr id="19" name="Picture 18">
            <a:extLst>
              <a:ext uri="{FF2B5EF4-FFF2-40B4-BE49-F238E27FC236}">
                <a16:creationId xmlns:a16="http://schemas.microsoft.com/office/drawing/2014/main" id="{288E682A-A324-45CB-9B54-AD69B01A3DBB}"/>
              </a:ext>
            </a:extLst>
          </p:cNvPr>
          <p:cNvPicPr>
            <a:picLocks noChangeAspect="1"/>
          </p:cNvPicPr>
          <p:nvPr/>
        </p:nvPicPr>
        <p:blipFill>
          <a:blip r:embed="rId9"/>
          <a:stretch>
            <a:fillRect/>
          </a:stretch>
        </p:blipFill>
        <p:spPr>
          <a:xfrm>
            <a:off x="3232588" y="3398252"/>
            <a:ext cx="666843" cy="238158"/>
          </a:xfrm>
          <a:prstGeom prst="rect">
            <a:avLst/>
          </a:prstGeom>
        </p:spPr>
      </p:pic>
      <p:pic>
        <p:nvPicPr>
          <p:cNvPr id="21" name="Picture 20">
            <a:extLst>
              <a:ext uri="{FF2B5EF4-FFF2-40B4-BE49-F238E27FC236}">
                <a16:creationId xmlns:a16="http://schemas.microsoft.com/office/drawing/2014/main" id="{B8E5C82D-73B3-49E8-A833-8E5750D310EF}"/>
              </a:ext>
            </a:extLst>
          </p:cNvPr>
          <p:cNvPicPr>
            <a:picLocks noChangeAspect="1"/>
          </p:cNvPicPr>
          <p:nvPr/>
        </p:nvPicPr>
        <p:blipFill>
          <a:blip r:embed="rId10"/>
          <a:stretch>
            <a:fillRect/>
          </a:stretch>
        </p:blipFill>
        <p:spPr>
          <a:xfrm>
            <a:off x="6114858" y="3373250"/>
            <a:ext cx="781159" cy="219106"/>
          </a:xfrm>
          <a:prstGeom prst="rect">
            <a:avLst/>
          </a:prstGeom>
        </p:spPr>
      </p:pic>
    </p:spTree>
    <p:extLst>
      <p:ext uri="{BB962C8B-B14F-4D97-AF65-F5344CB8AC3E}">
        <p14:creationId xmlns:p14="http://schemas.microsoft.com/office/powerpoint/2010/main" val="34367103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EF5A804-77DC-40E0-A4C1-5866CD7B421E}"/>
              </a:ext>
            </a:extLst>
          </p:cNvPr>
          <p:cNvSpPr>
            <a:spLocks noGrp="1"/>
          </p:cNvSpPr>
          <p:nvPr>
            <p:ph type="sldNum" sz="quarter" idx="12"/>
          </p:nvPr>
        </p:nvSpPr>
        <p:spPr/>
        <p:txBody>
          <a:bodyPr/>
          <a:lstStyle/>
          <a:p>
            <a:fld id="{74AD7C1D-1BAF-4A43-8B86-2FB8EFB06079}" type="slidenum">
              <a:rPr lang="en-US" smtClean="0"/>
              <a:t>25</a:t>
            </a:fld>
            <a:endParaRPr lang="en-US"/>
          </a:p>
        </p:txBody>
      </p:sp>
      <p:pic>
        <p:nvPicPr>
          <p:cNvPr id="11" name="Picture 10" descr="Map&#10;&#10;Description automatically generated">
            <a:extLst>
              <a:ext uri="{FF2B5EF4-FFF2-40B4-BE49-F238E27FC236}">
                <a16:creationId xmlns:a16="http://schemas.microsoft.com/office/drawing/2014/main" id="{0D5E4ACF-B41F-4555-9D4C-17D36BEA9954}"/>
              </a:ext>
            </a:extLst>
          </p:cNvPr>
          <p:cNvPicPr>
            <a:picLocks noChangeAspect="1"/>
          </p:cNvPicPr>
          <p:nvPr/>
        </p:nvPicPr>
        <p:blipFill>
          <a:blip r:embed="rId3"/>
          <a:stretch>
            <a:fillRect/>
          </a:stretch>
        </p:blipFill>
        <p:spPr>
          <a:xfrm>
            <a:off x="0" y="600484"/>
            <a:ext cx="9144000" cy="4939796"/>
          </a:xfrm>
          <a:prstGeom prst="rect">
            <a:avLst/>
          </a:prstGeom>
        </p:spPr>
      </p:pic>
      <p:pic>
        <p:nvPicPr>
          <p:cNvPr id="7" name="Picture 6" descr="Text&#10;&#10;Description automatically generated">
            <a:extLst>
              <a:ext uri="{FF2B5EF4-FFF2-40B4-BE49-F238E27FC236}">
                <a16:creationId xmlns:a16="http://schemas.microsoft.com/office/drawing/2014/main" id="{F49885C2-3C79-414D-9DCE-8326374FF6CD}"/>
              </a:ext>
            </a:extLst>
          </p:cNvPr>
          <p:cNvPicPr>
            <a:picLocks noChangeAspect="1"/>
          </p:cNvPicPr>
          <p:nvPr/>
        </p:nvPicPr>
        <p:blipFill>
          <a:blip r:embed="rId4"/>
          <a:stretch>
            <a:fillRect/>
          </a:stretch>
        </p:blipFill>
        <p:spPr>
          <a:xfrm>
            <a:off x="137787" y="4283872"/>
            <a:ext cx="2207062" cy="1146303"/>
          </a:xfrm>
          <a:prstGeom prst="rect">
            <a:avLst/>
          </a:prstGeom>
        </p:spPr>
      </p:pic>
    </p:spTree>
    <p:extLst>
      <p:ext uri="{BB962C8B-B14F-4D97-AF65-F5344CB8AC3E}">
        <p14:creationId xmlns:p14="http://schemas.microsoft.com/office/powerpoint/2010/main" val="6470544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Map&#10;&#10;Description automatically generated with low confidence">
            <a:extLst>
              <a:ext uri="{FF2B5EF4-FFF2-40B4-BE49-F238E27FC236}">
                <a16:creationId xmlns:a16="http://schemas.microsoft.com/office/drawing/2014/main" id="{4E39DA35-B73D-4DD4-A5AF-B755FFB1A808}"/>
              </a:ext>
            </a:extLst>
          </p:cNvPr>
          <p:cNvPicPr>
            <a:picLocks noChangeAspect="1"/>
          </p:cNvPicPr>
          <p:nvPr/>
        </p:nvPicPr>
        <p:blipFill>
          <a:blip r:embed="rId3"/>
          <a:stretch>
            <a:fillRect/>
          </a:stretch>
        </p:blipFill>
        <p:spPr>
          <a:xfrm>
            <a:off x="5500464" y="607046"/>
            <a:ext cx="3230177" cy="5003608"/>
          </a:xfrm>
          <a:prstGeom prst="rect">
            <a:avLst/>
          </a:prstGeom>
        </p:spPr>
      </p:pic>
      <p:sp>
        <p:nvSpPr>
          <p:cNvPr id="4" name="Slide Number Placeholder 3">
            <a:extLst>
              <a:ext uri="{FF2B5EF4-FFF2-40B4-BE49-F238E27FC236}">
                <a16:creationId xmlns:a16="http://schemas.microsoft.com/office/drawing/2014/main" id="{1C59AB02-017C-4F32-9C1C-ABBAFE1F1E50}"/>
              </a:ext>
            </a:extLst>
          </p:cNvPr>
          <p:cNvSpPr>
            <a:spLocks noGrp="1"/>
          </p:cNvSpPr>
          <p:nvPr>
            <p:ph type="sldNum" sz="quarter" idx="12"/>
          </p:nvPr>
        </p:nvSpPr>
        <p:spPr/>
        <p:txBody>
          <a:bodyPr/>
          <a:lstStyle/>
          <a:p>
            <a:fld id="{74AD7C1D-1BAF-4A43-8B86-2FB8EFB06079}" type="slidenum">
              <a:rPr lang="en-US" smtClean="0"/>
              <a:t>26</a:t>
            </a:fld>
            <a:endParaRPr lang="en-US"/>
          </a:p>
        </p:txBody>
      </p:sp>
      <p:pic>
        <p:nvPicPr>
          <p:cNvPr id="7" name="Picture 6" descr="Graphical user interface, application, table, Excel&#10;&#10;Description automatically generated">
            <a:extLst>
              <a:ext uri="{FF2B5EF4-FFF2-40B4-BE49-F238E27FC236}">
                <a16:creationId xmlns:a16="http://schemas.microsoft.com/office/drawing/2014/main" id="{EE1ED9EA-2FC3-46A0-9862-631A33EE87B0}"/>
              </a:ext>
            </a:extLst>
          </p:cNvPr>
          <p:cNvPicPr>
            <a:picLocks noChangeAspect="1"/>
          </p:cNvPicPr>
          <p:nvPr/>
        </p:nvPicPr>
        <p:blipFill>
          <a:blip r:embed="rId4"/>
          <a:stretch>
            <a:fillRect/>
          </a:stretch>
        </p:blipFill>
        <p:spPr>
          <a:xfrm>
            <a:off x="167346" y="2755407"/>
            <a:ext cx="4857327" cy="3347065"/>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77C587AB-9A8D-4729-9D23-24AD1AE97570}"/>
              </a:ext>
            </a:extLst>
          </p:cNvPr>
          <p:cNvPicPr>
            <a:picLocks noChangeAspect="1"/>
          </p:cNvPicPr>
          <p:nvPr/>
        </p:nvPicPr>
        <p:blipFill>
          <a:blip r:embed="rId5"/>
          <a:stretch>
            <a:fillRect/>
          </a:stretch>
        </p:blipFill>
        <p:spPr>
          <a:xfrm>
            <a:off x="2637080" y="1202602"/>
            <a:ext cx="2715004" cy="1352739"/>
          </a:xfrm>
          <a:prstGeom prst="rect">
            <a:avLst/>
          </a:prstGeom>
        </p:spPr>
      </p:pic>
      <p:sp>
        <p:nvSpPr>
          <p:cNvPr id="12" name="Title 1">
            <a:extLst>
              <a:ext uri="{FF2B5EF4-FFF2-40B4-BE49-F238E27FC236}">
                <a16:creationId xmlns:a16="http://schemas.microsoft.com/office/drawing/2014/main" id="{FB9771D0-7C58-4704-844D-0319C3ED196E}"/>
              </a:ext>
            </a:extLst>
          </p:cNvPr>
          <p:cNvSpPr>
            <a:spLocks noGrp="1"/>
          </p:cNvSpPr>
          <p:nvPr>
            <p:ph type="title"/>
          </p:nvPr>
        </p:nvSpPr>
        <p:spPr>
          <a:xfrm>
            <a:off x="0" y="504285"/>
            <a:ext cx="8316876" cy="698317"/>
          </a:xfrm>
        </p:spPr>
        <p:txBody>
          <a:bodyPr/>
          <a:lstStyle/>
          <a:p>
            <a:r>
              <a:rPr lang="en-US" dirty="0"/>
              <a:t>Soil Data </a:t>
            </a:r>
            <a:r>
              <a:rPr lang="en-US" dirty="0" err="1"/>
              <a:t>Dev’t</a:t>
            </a:r>
            <a:r>
              <a:rPr lang="en-US" dirty="0"/>
              <a:t> Toolbox</a:t>
            </a:r>
          </a:p>
        </p:txBody>
      </p:sp>
    </p:spTree>
    <p:extLst>
      <p:ext uri="{BB962C8B-B14F-4D97-AF65-F5344CB8AC3E}">
        <p14:creationId xmlns:p14="http://schemas.microsoft.com/office/powerpoint/2010/main" val="1197379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9469E4F-BA2B-440B-B761-DC44410B45E9}"/>
              </a:ext>
            </a:extLst>
          </p:cNvPr>
          <p:cNvSpPr>
            <a:spLocks noGrp="1"/>
          </p:cNvSpPr>
          <p:nvPr>
            <p:ph type="sldNum" sz="quarter" idx="12"/>
          </p:nvPr>
        </p:nvSpPr>
        <p:spPr/>
        <p:txBody>
          <a:bodyPr/>
          <a:lstStyle/>
          <a:p>
            <a:fld id="{74AD7C1D-1BAF-4A43-8B86-2FB8EFB06079}" type="slidenum">
              <a:rPr lang="en-US" smtClean="0"/>
              <a:t>27</a:t>
            </a:fld>
            <a:endParaRPr lang="en-US"/>
          </a:p>
        </p:txBody>
      </p:sp>
      <p:pic>
        <p:nvPicPr>
          <p:cNvPr id="7" name="Picture 6" descr="Map&#10;&#10;Description automatically generated">
            <a:extLst>
              <a:ext uri="{FF2B5EF4-FFF2-40B4-BE49-F238E27FC236}">
                <a16:creationId xmlns:a16="http://schemas.microsoft.com/office/drawing/2014/main" id="{9F577041-CB69-4963-9CD7-B341E741D13D}"/>
              </a:ext>
            </a:extLst>
          </p:cNvPr>
          <p:cNvPicPr>
            <a:picLocks noChangeAspect="1"/>
          </p:cNvPicPr>
          <p:nvPr/>
        </p:nvPicPr>
        <p:blipFill>
          <a:blip r:embed="rId3"/>
          <a:stretch>
            <a:fillRect/>
          </a:stretch>
        </p:blipFill>
        <p:spPr>
          <a:xfrm>
            <a:off x="5618244" y="776614"/>
            <a:ext cx="3225131" cy="4800983"/>
          </a:xfrm>
          <a:prstGeom prst="rect">
            <a:avLst/>
          </a:prstGeom>
          <a:noFill/>
          <a:ln w="0">
            <a:noFill/>
          </a:ln>
        </p:spPr>
      </p:pic>
      <p:sp>
        <p:nvSpPr>
          <p:cNvPr id="8" name="Freeform: Shape 7">
            <a:extLst>
              <a:ext uri="{FF2B5EF4-FFF2-40B4-BE49-F238E27FC236}">
                <a16:creationId xmlns:a16="http://schemas.microsoft.com/office/drawing/2014/main" id="{EAF6FCC8-8732-41FA-B5D4-0EDF0D7CC98D}"/>
              </a:ext>
            </a:extLst>
          </p:cNvPr>
          <p:cNvSpPr/>
          <p:nvPr/>
        </p:nvSpPr>
        <p:spPr>
          <a:xfrm>
            <a:off x="5874707" y="2653765"/>
            <a:ext cx="2868460" cy="440164"/>
          </a:xfrm>
          <a:custGeom>
            <a:avLst/>
            <a:gdLst>
              <a:gd name="connsiteX0" fmla="*/ 0 w 2868460"/>
              <a:gd name="connsiteY0" fmla="*/ 152065 h 440164"/>
              <a:gd name="connsiteX1" fmla="*/ 125260 w 2868460"/>
              <a:gd name="connsiteY1" fmla="*/ 139539 h 440164"/>
              <a:gd name="connsiteX2" fmla="*/ 325677 w 2868460"/>
              <a:gd name="connsiteY2" fmla="*/ 101961 h 440164"/>
              <a:gd name="connsiteX3" fmla="*/ 363255 w 2868460"/>
              <a:gd name="connsiteY3" fmla="*/ 64383 h 440164"/>
              <a:gd name="connsiteX4" fmla="*/ 413359 w 2868460"/>
              <a:gd name="connsiteY4" fmla="*/ 51857 h 440164"/>
              <a:gd name="connsiteX5" fmla="*/ 663879 w 2868460"/>
              <a:gd name="connsiteY5" fmla="*/ 64383 h 440164"/>
              <a:gd name="connsiteX6" fmla="*/ 764088 w 2868460"/>
              <a:gd name="connsiteY6" fmla="*/ 76909 h 440164"/>
              <a:gd name="connsiteX7" fmla="*/ 851770 w 2868460"/>
              <a:gd name="connsiteY7" fmla="*/ 39331 h 440164"/>
              <a:gd name="connsiteX8" fmla="*/ 989556 w 2868460"/>
              <a:gd name="connsiteY8" fmla="*/ 1753 h 440164"/>
              <a:gd name="connsiteX9" fmla="*/ 1302707 w 2868460"/>
              <a:gd name="connsiteY9" fmla="*/ 14279 h 440164"/>
              <a:gd name="connsiteX10" fmla="*/ 1390389 w 2868460"/>
              <a:gd name="connsiteY10" fmla="*/ 101961 h 440164"/>
              <a:gd name="connsiteX11" fmla="*/ 1427967 w 2868460"/>
              <a:gd name="connsiteY11" fmla="*/ 127013 h 440164"/>
              <a:gd name="connsiteX12" fmla="*/ 1465545 w 2868460"/>
              <a:gd name="connsiteY12" fmla="*/ 177117 h 440164"/>
              <a:gd name="connsiteX13" fmla="*/ 1503123 w 2868460"/>
              <a:gd name="connsiteY13" fmla="*/ 189643 h 440164"/>
              <a:gd name="connsiteX14" fmla="*/ 1553227 w 2868460"/>
              <a:gd name="connsiteY14" fmla="*/ 214695 h 440164"/>
              <a:gd name="connsiteX15" fmla="*/ 1590805 w 2868460"/>
              <a:gd name="connsiteY15" fmla="*/ 227221 h 440164"/>
              <a:gd name="connsiteX16" fmla="*/ 1903956 w 2868460"/>
              <a:gd name="connsiteY16" fmla="*/ 252273 h 440164"/>
              <a:gd name="connsiteX17" fmla="*/ 1929008 w 2868460"/>
              <a:gd name="connsiteY17" fmla="*/ 289851 h 440164"/>
              <a:gd name="connsiteX18" fmla="*/ 1991638 w 2868460"/>
              <a:gd name="connsiteY18" fmla="*/ 327430 h 440164"/>
              <a:gd name="connsiteX19" fmla="*/ 2079320 w 2868460"/>
              <a:gd name="connsiteY19" fmla="*/ 339956 h 440164"/>
              <a:gd name="connsiteX20" fmla="*/ 2129425 w 2868460"/>
              <a:gd name="connsiteY20" fmla="*/ 352482 h 440164"/>
              <a:gd name="connsiteX21" fmla="*/ 2229633 w 2868460"/>
              <a:gd name="connsiteY21" fmla="*/ 390060 h 440164"/>
              <a:gd name="connsiteX22" fmla="*/ 2267211 w 2868460"/>
              <a:gd name="connsiteY22" fmla="*/ 402586 h 440164"/>
              <a:gd name="connsiteX23" fmla="*/ 2304789 w 2868460"/>
              <a:gd name="connsiteY23" fmla="*/ 427638 h 440164"/>
              <a:gd name="connsiteX24" fmla="*/ 2417523 w 2868460"/>
              <a:gd name="connsiteY24" fmla="*/ 440164 h 440164"/>
              <a:gd name="connsiteX25" fmla="*/ 2542783 w 2868460"/>
              <a:gd name="connsiteY25" fmla="*/ 427638 h 440164"/>
              <a:gd name="connsiteX26" fmla="*/ 2580361 w 2868460"/>
              <a:gd name="connsiteY26" fmla="*/ 415112 h 440164"/>
              <a:gd name="connsiteX27" fmla="*/ 2668044 w 2868460"/>
              <a:gd name="connsiteY27" fmla="*/ 402586 h 440164"/>
              <a:gd name="connsiteX28" fmla="*/ 2718148 w 2868460"/>
              <a:gd name="connsiteY28" fmla="*/ 390060 h 440164"/>
              <a:gd name="connsiteX29" fmla="*/ 2868460 w 2868460"/>
              <a:gd name="connsiteY29" fmla="*/ 390060 h 440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868460" h="440164">
                <a:moveTo>
                  <a:pt x="0" y="152065"/>
                </a:moveTo>
                <a:cubicBezTo>
                  <a:pt x="41753" y="147890"/>
                  <a:pt x="83786" y="145920"/>
                  <a:pt x="125260" y="139539"/>
                </a:cubicBezTo>
                <a:cubicBezTo>
                  <a:pt x="192439" y="129204"/>
                  <a:pt x="325677" y="101961"/>
                  <a:pt x="325677" y="101961"/>
                </a:cubicBezTo>
                <a:cubicBezTo>
                  <a:pt x="338203" y="89435"/>
                  <a:pt x="347875" y="73172"/>
                  <a:pt x="363255" y="64383"/>
                </a:cubicBezTo>
                <a:cubicBezTo>
                  <a:pt x="378202" y="55842"/>
                  <a:pt x="396144" y="51857"/>
                  <a:pt x="413359" y="51857"/>
                </a:cubicBezTo>
                <a:cubicBezTo>
                  <a:pt x="496970" y="51857"/>
                  <a:pt x="580372" y="60208"/>
                  <a:pt x="663879" y="64383"/>
                </a:cubicBezTo>
                <a:cubicBezTo>
                  <a:pt x="697282" y="68558"/>
                  <a:pt x="730425" y="76909"/>
                  <a:pt x="764088" y="76909"/>
                </a:cubicBezTo>
                <a:cubicBezTo>
                  <a:pt x="783384" y="76909"/>
                  <a:pt x="840764" y="44223"/>
                  <a:pt x="851770" y="39331"/>
                </a:cubicBezTo>
                <a:cubicBezTo>
                  <a:pt x="924187" y="7146"/>
                  <a:pt x="907802" y="15379"/>
                  <a:pt x="989556" y="1753"/>
                </a:cubicBezTo>
                <a:cubicBezTo>
                  <a:pt x="1093940" y="5928"/>
                  <a:pt x="1201359" y="-11058"/>
                  <a:pt x="1302707" y="14279"/>
                </a:cubicBezTo>
                <a:cubicBezTo>
                  <a:pt x="1342807" y="24304"/>
                  <a:pt x="1355997" y="79033"/>
                  <a:pt x="1390389" y="101961"/>
                </a:cubicBezTo>
                <a:cubicBezTo>
                  <a:pt x="1402915" y="110312"/>
                  <a:pt x="1417322" y="116368"/>
                  <a:pt x="1427967" y="127013"/>
                </a:cubicBezTo>
                <a:cubicBezTo>
                  <a:pt x="1442729" y="141775"/>
                  <a:pt x="1449507" y="163752"/>
                  <a:pt x="1465545" y="177117"/>
                </a:cubicBezTo>
                <a:cubicBezTo>
                  <a:pt x="1475688" y="185570"/>
                  <a:pt x="1490987" y="184442"/>
                  <a:pt x="1503123" y="189643"/>
                </a:cubicBezTo>
                <a:cubicBezTo>
                  <a:pt x="1520286" y="196999"/>
                  <a:pt x="1536064" y="207339"/>
                  <a:pt x="1553227" y="214695"/>
                </a:cubicBezTo>
                <a:cubicBezTo>
                  <a:pt x="1565363" y="219896"/>
                  <a:pt x="1577996" y="224019"/>
                  <a:pt x="1590805" y="227221"/>
                </a:cubicBezTo>
                <a:cubicBezTo>
                  <a:pt x="1699268" y="254337"/>
                  <a:pt x="1774158" y="245783"/>
                  <a:pt x="1903956" y="252273"/>
                </a:cubicBezTo>
                <a:cubicBezTo>
                  <a:pt x="1912307" y="264799"/>
                  <a:pt x="1917578" y="280054"/>
                  <a:pt x="1929008" y="289851"/>
                </a:cubicBezTo>
                <a:cubicBezTo>
                  <a:pt x="1947493" y="305696"/>
                  <a:pt x="1968541" y="319731"/>
                  <a:pt x="1991638" y="327430"/>
                </a:cubicBezTo>
                <a:cubicBezTo>
                  <a:pt x="2019647" y="336766"/>
                  <a:pt x="2050272" y="334675"/>
                  <a:pt x="2079320" y="339956"/>
                </a:cubicBezTo>
                <a:cubicBezTo>
                  <a:pt x="2096258" y="343036"/>
                  <a:pt x="2112872" y="347753"/>
                  <a:pt x="2129425" y="352482"/>
                </a:cubicBezTo>
                <a:cubicBezTo>
                  <a:pt x="2169228" y="363854"/>
                  <a:pt x="2187280" y="374178"/>
                  <a:pt x="2229633" y="390060"/>
                </a:cubicBezTo>
                <a:cubicBezTo>
                  <a:pt x="2241996" y="394696"/>
                  <a:pt x="2255401" y="396681"/>
                  <a:pt x="2267211" y="402586"/>
                </a:cubicBezTo>
                <a:cubicBezTo>
                  <a:pt x="2280676" y="409319"/>
                  <a:pt x="2290184" y="423987"/>
                  <a:pt x="2304789" y="427638"/>
                </a:cubicBezTo>
                <a:cubicBezTo>
                  <a:pt x="2341469" y="436808"/>
                  <a:pt x="2379945" y="435989"/>
                  <a:pt x="2417523" y="440164"/>
                </a:cubicBezTo>
                <a:cubicBezTo>
                  <a:pt x="2459276" y="435989"/>
                  <a:pt x="2501309" y="434019"/>
                  <a:pt x="2542783" y="427638"/>
                </a:cubicBezTo>
                <a:cubicBezTo>
                  <a:pt x="2555833" y="425630"/>
                  <a:pt x="2567414" y="417701"/>
                  <a:pt x="2580361" y="415112"/>
                </a:cubicBezTo>
                <a:cubicBezTo>
                  <a:pt x="2609312" y="409322"/>
                  <a:pt x="2638996" y="407867"/>
                  <a:pt x="2668044" y="402586"/>
                </a:cubicBezTo>
                <a:cubicBezTo>
                  <a:pt x="2684982" y="399506"/>
                  <a:pt x="2700966" y="391134"/>
                  <a:pt x="2718148" y="390060"/>
                </a:cubicBezTo>
                <a:cubicBezTo>
                  <a:pt x="2768154" y="386935"/>
                  <a:pt x="2818356" y="390060"/>
                  <a:pt x="2868460" y="390060"/>
                </a:cubicBezTo>
              </a:path>
            </a:pathLst>
          </a:custGeom>
          <a:noFill/>
          <a:ln w="635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descr="Graphical user interface, text, application&#10;&#10;Description automatically generated">
            <a:extLst>
              <a:ext uri="{FF2B5EF4-FFF2-40B4-BE49-F238E27FC236}">
                <a16:creationId xmlns:a16="http://schemas.microsoft.com/office/drawing/2014/main" id="{F5668064-991F-44FD-A64E-D5EC77885B84}"/>
              </a:ext>
            </a:extLst>
          </p:cNvPr>
          <p:cNvPicPr>
            <a:picLocks noChangeAspect="1"/>
          </p:cNvPicPr>
          <p:nvPr/>
        </p:nvPicPr>
        <p:blipFill>
          <a:blip r:embed="rId4"/>
          <a:stretch>
            <a:fillRect/>
          </a:stretch>
        </p:blipFill>
        <p:spPr>
          <a:xfrm>
            <a:off x="2424985" y="776614"/>
            <a:ext cx="3019846" cy="1028844"/>
          </a:xfrm>
          <a:prstGeom prst="rect">
            <a:avLst/>
          </a:prstGeom>
        </p:spPr>
      </p:pic>
      <p:sp>
        <p:nvSpPr>
          <p:cNvPr id="14" name="TextBox 13">
            <a:extLst>
              <a:ext uri="{FF2B5EF4-FFF2-40B4-BE49-F238E27FC236}">
                <a16:creationId xmlns:a16="http://schemas.microsoft.com/office/drawing/2014/main" id="{D6065069-B9E3-46DE-A5EA-4C2F53F4C6A0}"/>
              </a:ext>
            </a:extLst>
          </p:cNvPr>
          <p:cNvSpPr txBox="1"/>
          <p:nvPr/>
        </p:nvSpPr>
        <p:spPr>
          <a:xfrm>
            <a:off x="300625" y="2008807"/>
            <a:ext cx="4572000" cy="2973122"/>
          </a:xfrm>
          <a:prstGeom prst="rect">
            <a:avLst/>
          </a:prstGeom>
          <a:noFill/>
        </p:spPr>
        <p:txBody>
          <a:bodyPr wrap="square">
            <a:spAutoFit/>
          </a:bodyPr>
          <a:lstStyle/>
          <a:p>
            <a:pPr marL="342900" marR="0" lvl="0" indent="-342900" algn="l" defTabSz="457200" rtl="0" eaLnBrk="1" fontAlgn="auto" latinLnBrk="0" hangingPunct="1">
              <a:lnSpc>
                <a:spcPct val="100000"/>
              </a:lnSpc>
              <a:spcBef>
                <a:spcPct val="20000"/>
              </a:spcBef>
              <a:spcAft>
                <a:spcPts val="0"/>
              </a:spcAft>
              <a:buClrTx/>
              <a:buSzTx/>
              <a:buFontTx/>
              <a:buChar char="-"/>
              <a:tabLst/>
              <a:defRPr/>
            </a:pPr>
            <a:r>
              <a:rPr kumimoji="0" lang="en-US" sz="2400" b="1" i="0" u="none" strike="noStrike" kern="1200" cap="none" spc="0" normalizeH="0" baseline="0" noProof="0" dirty="0">
                <a:ln>
                  <a:noFill/>
                </a:ln>
                <a:solidFill>
                  <a:srgbClr val="00559A"/>
                </a:solidFill>
                <a:effectLst/>
                <a:uLnTx/>
                <a:uFillTx/>
                <a:latin typeface="Arial"/>
                <a:ea typeface="+mn-ea"/>
                <a:cs typeface="+mn-cs"/>
              </a:rPr>
              <a:t>How do we want to evaluate this geospatial data in the ranking process?</a:t>
            </a:r>
          </a:p>
          <a:p>
            <a:pPr marL="1085850" marR="0" lvl="1" indent="-342900" algn="l" defTabSz="457200" rtl="0" eaLnBrk="1" fontAlgn="auto" latinLnBrk="0" hangingPunct="1">
              <a:lnSpc>
                <a:spcPct val="100000"/>
              </a:lnSpc>
              <a:spcBef>
                <a:spcPct val="20000"/>
              </a:spcBef>
              <a:spcAft>
                <a:spcPts val="0"/>
              </a:spcAft>
              <a:buClrTx/>
              <a:buSzTx/>
              <a:buFontTx/>
              <a:buChar char="-"/>
              <a:tabLst/>
              <a:defRPr/>
            </a:pPr>
            <a:r>
              <a:rPr kumimoji="0" lang="en-US" sz="2400" b="0" i="0" u="none" strike="noStrike" kern="1200" cap="none" spc="0" normalizeH="0" baseline="0" noProof="0" dirty="0">
                <a:ln>
                  <a:noFill/>
                </a:ln>
                <a:solidFill>
                  <a:prstClr val="black"/>
                </a:solidFill>
                <a:effectLst/>
                <a:uLnTx/>
                <a:uFillTx/>
                <a:latin typeface="Arial"/>
                <a:ea typeface="+mn-ea"/>
                <a:cs typeface="+mn-cs"/>
              </a:rPr>
              <a:t>Applicability</a:t>
            </a:r>
          </a:p>
          <a:p>
            <a:pPr marL="1085850" marR="0" lvl="1" indent="-342900" algn="l" defTabSz="457200" rtl="0" eaLnBrk="1" fontAlgn="auto" latinLnBrk="0" hangingPunct="1">
              <a:lnSpc>
                <a:spcPct val="100000"/>
              </a:lnSpc>
              <a:spcBef>
                <a:spcPct val="20000"/>
              </a:spcBef>
              <a:spcAft>
                <a:spcPts val="0"/>
              </a:spcAft>
              <a:buClrTx/>
              <a:buSzTx/>
              <a:buFontTx/>
              <a:buChar char="-"/>
              <a:tabLst/>
              <a:defRPr/>
            </a:pPr>
            <a:r>
              <a:rPr kumimoji="0" lang="en-US" sz="2400" b="0" i="0" u="none" strike="noStrike" kern="1200" cap="none" spc="0" normalizeH="0" baseline="0" noProof="0" dirty="0">
                <a:ln>
                  <a:noFill/>
                </a:ln>
                <a:solidFill>
                  <a:prstClr val="black"/>
                </a:solidFill>
                <a:effectLst/>
                <a:uLnTx/>
                <a:uFillTx/>
                <a:latin typeface="Arial"/>
                <a:ea typeface="+mn-ea"/>
                <a:cs typeface="+mn-cs"/>
              </a:rPr>
              <a:t>Category</a:t>
            </a:r>
          </a:p>
          <a:p>
            <a:pPr marL="1085850" marR="0" lvl="1" indent="-342900" algn="l" defTabSz="457200" rtl="0" eaLnBrk="1" fontAlgn="auto" latinLnBrk="0" hangingPunct="1">
              <a:lnSpc>
                <a:spcPct val="100000"/>
              </a:lnSpc>
              <a:spcBef>
                <a:spcPct val="20000"/>
              </a:spcBef>
              <a:spcAft>
                <a:spcPts val="0"/>
              </a:spcAft>
              <a:buClrTx/>
              <a:buSzTx/>
              <a:buFontTx/>
              <a:buChar char="-"/>
              <a:tabLst/>
              <a:defRPr/>
            </a:pPr>
            <a:r>
              <a:rPr kumimoji="0" lang="en-US" sz="2400" b="0" i="0" u="none" strike="noStrike" kern="1200" cap="none" spc="0" normalizeH="0" baseline="0" noProof="0" dirty="0">
                <a:ln>
                  <a:noFill/>
                </a:ln>
                <a:solidFill>
                  <a:prstClr val="black"/>
                </a:solidFill>
                <a:effectLst/>
                <a:uLnTx/>
                <a:uFillTx/>
                <a:latin typeface="Arial"/>
                <a:ea typeface="+mn-ea"/>
                <a:cs typeface="+mn-cs"/>
              </a:rPr>
              <a:t>Program</a:t>
            </a:r>
          </a:p>
          <a:p>
            <a:pPr marL="1085850" marR="0" lvl="1" indent="-342900" algn="l" defTabSz="457200" rtl="0" eaLnBrk="1" fontAlgn="auto" latinLnBrk="0" hangingPunct="1">
              <a:lnSpc>
                <a:spcPct val="100000"/>
              </a:lnSpc>
              <a:spcBef>
                <a:spcPct val="20000"/>
              </a:spcBef>
              <a:spcAft>
                <a:spcPts val="0"/>
              </a:spcAft>
              <a:buClrTx/>
              <a:buSzTx/>
              <a:buFontTx/>
              <a:buChar char="-"/>
              <a:tabLst/>
              <a:defRPr/>
            </a:pPr>
            <a:r>
              <a:rPr kumimoji="0" lang="en-US" sz="2400" b="0" i="0" u="none" strike="noStrike" kern="1200" cap="none" spc="0" normalizeH="0" baseline="0" noProof="0" dirty="0">
                <a:ln>
                  <a:noFill/>
                </a:ln>
                <a:solidFill>
                  <a:prstClr val="black"/>
                </a:solidFill>
                <a:effectLst/>
                <a:uLnTx/>
                <a:uFillTx/>
                <a:latin typeface="Arial"/>
                <a:ea typeface="+mn-ea"/>
                <a:cs typeface="+mn-cs"/>
              </a:rPr>
              <a:t>Resource</a:t>
            </a:r>
            <a:endParaRPr lang="en-US" dirty="0"/>
          </a:p>
        </p:txBody>
      </p:sp>
    </p:spTree>
    <p:extLst>
      <p:ext uri="{BB962C8B-B14F-4D97-AF65-F5344CB8AC3E}">
        <p14:creationId xmlns:p14="http://schemas.microsoft.com/office/powerpoint/2010/main" val="40207014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065DC-E51C-BD4B-81CD-401E395B2901}"/>
              </a:ext>
            </a:extLst>
          </p:cNvPr>
          <p:cNvSpPr>
            <a:spLocks noGrp="1"/>
          </p:cNvSpPr>
          <p:nvPr>
            <p:ph type="title"/>
          </p:nvPr>
        </p:nvSpPr>
        <p:spPr/>
        <p:txBody>
          <a:bodyPr>
            <a:normAutofit/>
          </a:bodyPr>
          <a:lstStyle/>
          <a:p>
            <a:r>
              <a:rPr lang="en-US" dirty="0"/>
              <a:t>Managing Geospatial Data for Soils	</a:t>
            </a:r>
          </a:p>
        </p:txBody>
      </p:sp>
      <p:pic>
        <p:nvPicPr>
          <p:cNvPr id="5" name="Picture 4" descr="Graphical user interface, text, application, chat or text message&#10;&#10;Description automatically generated">
            <a:extLst>
              <a:ext uri="{FF2B5EF4-FFF2-40B4-BE49-F238E27FC236}">
                <a16:creationId xmlns:a16="http://schemas.microsoft.com/office/drawing/2014/main" id="{1E5F5644-C1F1-4BCB-A462-2D3EDA79FADF}"/>
              </a:ext>
            </a:extLst>
          </p:cNvPr>
          <p:cNvPicPr>
            <a:picLocks noChangeAspect="1"/>
          </p:cNvPicPr>
          <p:nvPr/>
        </p:nvPicPr>
        <p:blipFill>
          <a:blip r:embed="rId3"/>
          <a:stretch>
            <a:fillRect/>
          </a:stretch>
        </p:blipFill>
        <p:spPr>
          <a:xfrm>
            <a:off x="324737" y="1791222"/>
            <a:ext cx="8494525" cy="1546163"/>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DEE1D0A9-110E-40D1-9CDC-480B78C6415B}"/>
              </a:ext>
            </a:extLst>
          </p:cNvPr>
          <p:cNvPicPr>
            <a:picLocks noChangeAspect="1"/>
          </p:cNvPicPr>
          <p:nvPr/>
        </p:nvPicPr>
        <p:blipFill>
          <a:blip r:embed="rId4"/>
          <a:stretch>
            <a:fillRect/>
          </a:stretch>
        </p:blipFill>
        <p:spPr>
          <a:xfrm>
            <a:off x="353085" y="3429000"/>
            <a:ext cx="8437830" cy="1379889"/>
          </a:xfrm>
          <a:prstGeom prst="rect">
            <a:avLst/>
          </a:prstGeom>
        </p:spPr>
      </p:pic>
      <p:pic>
        <p:nvPicPr>
          <p:cNvPr id="8" name="Content Placeholder 4" descr="Scatter chart&#10;&#10;Description automatically generated with low confidence">
            <a:extLst>
              <a:ext uri="{FF2B5EF4-FFF2-40B4-BE49-F238E27FC236}">
                <a16:creationId xmlns:a16="http://schemas.microsoft.com/office/drawing/2014/main" id="{A88CAB12-CE6C-4B67-8F0D-B0F3E58B7C82}"/>
              </a:ext>
            </a:extLst>
          </p:cNvPr>
          <p:cNvPicPr>
            <a:picLocks noGrp="1" noChangeAspect="1"/>
          </p:cNvPicPr>
          <p:nvPr>
            <p:ph idx="1"/>
          </p:nvPr>
        </p:nvPicPr>
        <p:blipFill rotWithShape="1">
          <a:blip r:embed="rId5"/>
          <a:srcRect r="39263"/>
          <a:stretch/>
        </p:blipFill>
        <p:spPr>
          <a:xfrm>
            <a:off x="2202105" y="5005093"/>
            <a:ext cx="5169966" cy="1216007"/>
          </a:xfrm>
        </p:spPr>
      </p:pic>
    </p:spTree>
    <p:extLst>
      <p:ext uri="{BB962C8B-B14F-4D97-AF65-F5344CB8AC3E}">
        <p14:creationId xmlns:p14="http://schemas.microsoft.com/office/powerpoint/2010/main" val="23255869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065DC-E51C-BD4B-81CD-401E395B2901}"/>
              </a:ext>
            </a:extLst>
          </p:cNvPr>
          <p:cNvSpPr>
            <a:spLocks noGrp="1"/>
          </p:cNvSpPr>
          <p:nvPr>
            <p:ph type="title"/>
          </p:nvPr>
        </p:nvSpPr>
        <p:spPr/>
        <p:txBody>
          <a:bodyPr>
            <a:normAutofit/>
          </a:bodyPr>
          <a:lstStyle/>
          <a:p>
            <a:r>
              <a:rPr lang="en-US" dirty="0"/>
              <a:t>Managing Geospatial Data for Soils	</a:t>
            </a:r>
          </a:p>
        </p:txBody>
      </p:sp>
      <p:pic>
        <p:nvPicPr>
          <p:cNvPr id="6" name="Picture 5" descr="Graphical user interface, text, website&#10;&#10;Description automatically generated">
            <a:extLst>
              <a:ext uri="{FF2B5EF4-FFF2-40B4-BE49-F238E27FC236}">
                <a16:creationId xmlns:a16="http://schemas.microsoft.com/office/drawing/2014/main" id="{24C4EE44-D48D-4ABC-9671-F982CA997839}"/>
              </a:ext>
            </a:extLst>
          </p:cNvPr>
          <p:cNvPicPr>
            <a:picLocks noChangeAspect="1"/>
          </p:cNvPicPr>
          <p:nvPr/>
        </p:nvPicPr>
        <p:blipFill>
          <a:blip r:embed="rId3"/>
          <a:stretch>
            <a:fillRect/>
          </a:stretch>
        </p:blipFill>
        <p:spPr>
          <a:xfrm>
            <a:off x="387447" y="1797494"/>
            <a:ext cx="8369105" cy="1428730"/>
          </a:xfrm>
          <a:prstGeom prst="rect">
            <a:avLst/>
          </a:prstGeom>
        </p:spPr>
      </p:pic>
      <p:pic>
        <p:nvPicPr>
          <p:cNvPr id="9" name="Picture 8" descr="Text&#10;&#10;Description automatically generated with medium confidence">
            <a:extLst>
              <a:ext uri="{FF2B5EF4-FFF2-40B4-BE49-F238E27FC236}">
                <a16:creationId xmlns:a16="http://schemas.microsoft.com/office/drawing/2014/main" id="{2211DC22-96A0-48E1-B04A-04B7128A856C}"/>
              </a:ext>
            </a:extLst>
          </p:cNvPr>
          <p:cNvPicPr>
            <a:picLocks noChangeAspect="1"/>
          </p:cNvPicPr>
          <p:nvPr/>
        </p:nvPicPr>
        <p:blipFill rotWithShape="1">
          <a:blip r:embed="rId4"/>
          <a:srcRect r="35969" b="4863"/>
          <a:stretch/>
        </p:blipFill>
        <p:spPr>
          <a:xfrm>
            <a:off x="1753166" y="4842167"/>
            <a:ext cx="5637667" cy="1186972"/>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E5F7342A-B3DA-423F-8D43-41618F8BE0C3}"/>
              </a:ext>
            </a:extLst>
          </p:cNvPr>
          <p:cNvPicPr>
            <a:picLocks noChangeAspect="1"/>
          </p:cNvPicPr>
          <p:nvPr/>
        </p:nvPicPr>
        <p:blipFill>
          <a:blip r:embed="rId5"/>
          <a:stretch>
            <a:fillRect/>
          </a:stretch>
        </p:blipFill>
        <p:spPr>
          <a:xfrm>
            <a:off x="186935" y="3270923"/>
            <a:ext cx="8569617" cy="1401441"/>
          </a:xfrm>
          <a:prstGeom prst="rect">
            <a:avLst/>
          </a:prstGeom>
        </p:spPr>
      </p:pic>
    </p:spTree>
    <p:extLst>
      <p:ext uri="{BB962C8B-B14F-4D97-AF65-F5344CB8AC3E}">
        <p14:creationId xmlns:p14="http://schemas.microsoft.com/office/powerpoint/2010/main" val="3941384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9A822-8F8C-41BF-B26A-C5C8EEF50C92}"/>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A0975B0F-AA98-4BBD-9A8C-C73E5C4C2E7F}"/>
              </a:ext>
            </a:extLst>
          </p:cNvPr>
          <p:cNvSpPr>
            <a:spLocks noGrp="1"/>
          </p:cNvSpPr>
          <p:nvPr>
            <p:ph idx="1"/>
          </p:nvPr>
        </p:nvSpPr>
        <p:spPr>
          <a:xfrm>
            <a:off x="628650" y="1825625"/>
            <a:ext cx="5166266" cy="4351338"/>
          </a:xfrm>
        </p:spPr>
        <p:txBody>
          <a:bodyPr vert="horz" lIns="91440" tIns="45720" rIns="91440" bIns="45720" rtlCol="0" anchor="t">
            <a:normAutofit/>
          </a:bodyPr>
          <a:lstStyle/>
          <a:p>
            <a:r>
              <a:rPr lang="en-US" dirty="0"/>
              <a:t>Historical Usage of Soils Data</a:t>
            </a:r>
          </a:p>
          <a:p>
            <a:endParaRPr lang="en-US" dirty="0"/>
          </a:p>
          <a:p>
            <a:pPr marL="285750" indent="-285750">
              <a:buFont typeface="Arial" panose="020B0604020202020204" pitchFamily="34" charset="0"/>
              <a:buChar char="•"/>
            </a:pPr>
            <a:r>
              <a:rPr lang="en-US" sz="1600" b="0" dirty="0">
                <a:solidFill>
                  <a:schemeClr val="bg2">
                    <a:lumMod val="25000"/>
                  </a:schemeClr>
                </a:solidFill>
              </a:rPr>
              <a:t>Before there was the Web Soil Survey (WSS) there was a published soil survey</a:t>
            </a:r>
          </a:p>
          <a:p>
            <a:endParaRPr lang="en-US" dirty="0"/>
          </a:p>
          <a:p>
            <a:pPr marL="285750" indent="-285750">
              <a:buFont typeface="Arial" panose="020B0604020202020204" pitchFamily="34" charset="0"/>
              <a:buChar char="•"/>
            </a:pPr>
            <a:r>
              <a:rPr lang="en-US" sz="1600" b="0" dirty="0">
                <a:solidFill>
                  <a:schemeClr val="bg2">
                    <a:lumMod val="25000"/>
                  </a:schemeClr>
                </a:solidFill>
              </a:rPr>
              <a:t>NRCS released WSS in 2005 to provide better public access to national soils data and mapping and made the availability of interpretive products available for download and inclusion into conservation plans</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Today, Conservation planners access soils data via Web Soil Survey and also through geospatial methods such as: GeoPortal, Conservation Desktop, Soil Data Viewer</a:t>
            </a:r>
            <a:endParaRPr lang="en-US" sz="1600" b="0" dirty="0">
              <a:solidFill>
                <a:schemeClr val="bg2">
                  <a:lumMod val="25000"/>
                </a:schemeClr>
              </a:solidFill>
              <a:cs typeface="Arial"/>
            </a:endParaRPr>
          </a:p>
          <a:p>
            <a:endParaRPr lang="en-US" sz="1600" b="0" dirty="0">
              <a:solidFill>
                <a:schemeClr val="bg2">
                  <a:lumMod val="25000"/>
                </a:schemeClr>
              </a:solidFill>
            </a:endParaRPr>
          </a:p>
          <a:p>
            <a:endParaRPr lang="en-US" sz="1600" b="0" dirty="0">
              <a:solidFill>
                <a:schemeClr val="bg2">
                  <a:lumMod val="25000"/>
                </a:schemeClr>
              </a:solidFill>
            </a:endParaRPr>
          </a:p>
          <a:p>
            <a:endParaRPr lang="en-US" dirty="0"/>
          </a:p>
        </p:txBody>
      </p:sp>
      <p:sp>
        <p:nvSpPr>
          <p:cNvPr id="4" name="Slide Number Placeholder 3">
            <a:extLst>
              <a:ext uri="{FF2B5EF4-FFF2-40B4-BE49-F238E27FC236}">
                <a16:creationId xmlns:a16="http://schemas.microsoft.com/office/drawing/2014/main" id="{04A878E7-D165-453A-8BA8-5B8A84409977}"/>
              </a:ext>
            </a:extLst>
          </p:cNvPr>
          <p:cNvSpPr>
            <a:spLocks noGrp="1"/>
          </p:cNvSpPr>
          <p:nvPr>
            <p:ph type="sldNum" sz="quarter" idx="12"/>
          </p:nvPr>
        </p:nvSpPr>
        <p:spPr/>
        <p:txBody>
          <a:bodyPr/>
          <a:lstStyle/>
          <a:p>
            <a:fld id="{74AD7C1D-1BAF-4A43-8B86-2FB8EFB06079}" type="slidenum">
              <a:rPr lang="en-US" smtClean="0"/>
              <a:t>3</a:t>
            </a:fld>
            <a:endParaRPr lang="en-US"/>
          </a:p>
        </p:txBody>
      </p:sp>
      <p:pic>
        <p:nvPicPr>
          <p:cNvPr id="7" name="Picture 6">
            <a:extLst>
              <a:ext uri="{FF2B5EF4-FFF2-40B4-BE49-F238E27FC236}">
                <a16:creationId xmlns:a16="http://schemas.microsoft.com/office/drawing/2014/main" id="{42E45BB8-473D-47CC-A930-EF030754308F}"/>
              </a:ext>
            </a:extLst>
          </p:cNvPr>
          <p:cNvPicPr>
            <a:picLocks noChangeAspect="1"/>
          </p:cNvPicPr>
          <p:nvPr/>
        </p:nvPicPr>
        <p:blipFill>
          <a:blip r:embed="rId2"/>
          <a:stretch>
            <a:fillRect/>
          </a:stretch>
        </p:blipFill>
        <p:spPr>
          <a:xfrm>
            <a:off x="5794916" y="1532670"/>
            <a:ext cx="3150610" cy="3792660"/>
          </a:xfrm>
          <a:prstGeom prst="rect">
            <a:avLst/>
          </a:prstGeom>
        </p:spPr>
      </p:pic>
    </p:spTree>
    <p:extLst>
      <p:ext uri="{BB962C8B-B14F-4D97-AF65-F5344CB8AC3E}">
        <p14:creationId xmlns:p14="http://schemas.microsoft.com/office/powerpoint/2010/main" val="13242154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98C8BE-7E34-4AE6-8778-B55CA2078413}"/>
              </a:ext>
            </a:extLst>
          </p:cNvPr>
          <p:cNvSpPr>
            <a:spLocks noGrp="1"/>
          </p:cNvSpPr>
          <p:nvPr>
            <p:ph type="sldNum" sz="quarter" idx="12"/>
          </p:nvPr>
        </p:nvSpPr>
        <p:spPr/>
        <p:txBody>
          <a:bodyPr/>
          <a:lstStyle/>
          <a:p>
            <a:fld id="{74AD7C1D-1BAF-4A43-8B86-2FB8EFB06079}" type="slidenum">
              <a:rPr lang="en-US" smtClean="0"/>
              <a:t>30</a:t>
            </a:fld>
            <a:endParaRPr lang="en-US"/>
          </a:p>
        </p:txBody>
      </p:sp>
      <p:pic>
        <p:nvPicPr>
          <p:cNvPr id="30" name="Picture 29" descr="Text&#10;&#10;Description automatically generated with low confidence">
            <a:extLst>
              <a:ext uri="{FF2B5EF4-FFF2-40B4-BE49-F238E27FC236}">
                <a16:creationId xmlns:a16="http://schemas.microsoft.com/office/drawing/2014/main" id="{4D18DA09-789A-445A-A1F1-3C264E74F7C3}"/>
              </a:ext>
            </a:extLst>
          </p:cNvPr>
          <p:cNvPicPr>
            <a:picLocks noChangeAspect="1"/>
          </p:cNvPicPr>
          <p:nvPr/>
        </p:nvPicPr>
        <p:blipFill>
          <a:blip r:embed="rId3"/>
          <a:stretch>
            <a:fillRect/>
          </a:stretch>
        </p:blipFill>
        <p:spPr>
          <a:xfrm>
            <a:off x="0" y="607956"/>
            <a:ext cx="9144000" cy="2710997"/>
          </a:xfrm>
          <a:prstGeom prst="rect">
            <a:avLst/>
          </a:prstGeom>
        </p:spPr>
      </p:pic>
      <p:pic>
        <p:nvPicPr>
          <p:cNvPr id="32" name="Picture 31" descr="Map&#10;&#10;Description automatically generated">
            <a:extLst>
              <a:ext uri="{FF2B5EF4-FFF2-40B4-BE49-F238E27FC236}">
                <a16:creationId xmlns:a16="http://schemas.microsoft.com/office/drawing/2014/main" id="{4F2AFB62-7D1E-4234-A008-B63B823829B6}"/>
              </a:ext>
            </a:extLst>
          </p:cNvPr>
          <p:cNvPicPr>
            <a:picLocks noChangeAspect="1"/>
          </p:cNvPicPr>
          <p:nvPr/>
        </p:nvPicPr>
        <p:blipFill>
          <a:blip r:embed="rId4"/>
          <a:stretch>
            <a:fillRect/>
          </a:stretch>
        </p:blipFill>
        <p:spPr>
          <a:xfrm>
            <a:off x="3590859" y="2893970"/>
            <a:ext cx="4573422" cy="3644943"/>
          </a:xfrm>
          <a:prstGeom prst="rect">
            <a:avLst/>
          </a:prstGeom>
        </p:spPr>
      </p:pic>
    </p:spTree>
    <p:extLst>
      <p:ext uri="{BB962C8B-B14F-4D97-AF65-F5344CB8AC3E}">
        <p14:creationId xmlns:p14="http://schemas.microsoft.com/office/powerpoint/2010/main" val="30296842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1294C75-E1F7-4316-99B0-FEE8DE5A7E87}"/>
              </a:ext>
            </a:extLst>
          </p:cNvPr>
          <p:cNvSpPr>
            <a:spLocks noGrp="1"/>
          </p:cNvSpPr>
          <p:nvPr>
            <p:ph type="sldNum" sz="quarter" idx="12"/>
          </p:nvPr>
        </p:nvSpPr>
        <p:spPr/>
        <p:txBody>
          <a:bodyPr/>
          <a:lstStyle/>
          <a:p>
            <a:fld id="{74AD7C1D-1BAF-4A43-8B86-2FB8EFB06079}" type="slidenum">
              <a:rPr lang="en-US" smtClean="0"/>
              <a:t>31</a:t>
            </a:fld>
            <a:endParaRPr lang="en-US"/>
          </a:p>
        </p:txBody>
      </p:sp>
      <p:pic>
        <p:nvPicPr>
          <p:cNvPr id="7" name="Picture 6" descr="Map&#10;&#10;Description automatically generated">
            <a:extLst>
              <a:ext uri="{FF2B5EF4-FFF2-40B4-BE49-F238E27FC236}">
                <a16:creationId xmlns:a16="http://schemas.microsoft.com/office/drawing/2014/main" id="{9D11F99C-06F2-4D34-9E35-43014FD2D787}"/>
              </a:ext>
            </a:extLst>
          </p:cNvPr>
          <p:cNvPicPr>
            <a:picLocks noChangeAspect="1"/>
          </p:cNvPicPr>
          <p:nvPr/>
        </p:nvPicPr>
        <p:blipFill>
          <a:blip r:embed="rId3"/>
          <a:stretch>
            <a:fillRect/>
          </a:stretch>
        </p:blipFill>
        <p:spPr>
          <a:xfrm>
            <a:off x="839244" y="724656"/>
            <a:ext cx="6776582" cy="5408687"/>
          </a:xfrm>
          <a:prstGeom prst="rect">
            <a:avLst/>
          </a:prstGeom>
        </p:spPr>
      </p:pic>
    </p:spTree>
    <p:extLst>
      <p:ext uri="{BB962C8B-B14F-4D97-AF65-F5344CB8AC3E}">
        <p14:creationId xmlns:p14="http://schemas.microsoft.com/office/powerpoint/2010/main" val="34872645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98C8BE-7E34-4AE6-8778-B55CA2078413}"/>
              </a:ext>
            </a:extLst>
          </p:cNvPr>
          <p:cNvSpPr>
            <a:spLocks noGrp="1"/>
          </p:cNvSpPr>
          <p:nvPr>
            <p:ph type="sldNum" sz="quarter" idx="12"/>
          </p:nvPr>
        </p:nvSpPr>
        <p:spPr/>
        <p:txBody>
          <a:bodyPr/>
          <a:lstStyle/>
          <a:p>
            <a:fld id="{74AD7C1D-1BAF-4A43-8B86-2FB8EFB06079}" type="slidenum">
              <a:rPr lang="en-US" smtClean="0"/>
              <a:t>32</a:t>
            </a:fld>
            <a:endParaRPr lang="en-US"/>
          </a:p>
        </p:txBody>
      </p:sp>
      <p:pic>
        <p:nvPicPr>
          <p:cNvPr id="6" name="Picture 5" descr="Graphical user interface, application&#10;&#10;Description automatically generated">
            <a:extLst>
              <a:ext uri="{FF2B5EF4-FFF2-40B4-BE49-F238E27FC236}">
                <a16:creationId xmlns:a16="http://schemas.microsoft.com/office/drawing/2014/main" id="{E43F7BFC-0723-4CEC-8851-9088471E8BDA}"/>
              </a:ext>
            </a:extLst>
          </p:cNvPr>
          <p:cNvPicPr>
            <a:picLocks noChangeAspect="1"/>
          </p:cNvPicPr>
          <p:nvPr/>
        </p:nvPicPr>
        <p:blipFill>
          <a:blip r:embed="rId3"/>
          <a:stretch>
            <a:fillRect/>
          </a:stretch>
        </p:blipFill>
        <p:spPr>
          <a:xfrm>
            <a:off x="239316" y="774450"/>
            <a:ext cx="7664607" cy="4827526"/>
          </a:xfrm>
          <a:prstGeom prst="rect">
            <a:avLst/>
          </a:prstGeom>
        </p:spPr>
      </p:pic>
    </p:spTree>
    <p:extLst>
      <p:ext uri="{BB962C8B-B14F-4D97-AF65-F5344CB8AC3E}">
        <p14:creationId xmlns:p14="http://schemas.microsoft.com/office/powerpoint/2010/main" val="35244644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98C8BE-7E34-4AE6-8778-B55CA2078413}"/>
              </a:ext>
            </a:extLst>
          </p:cNvPr>
          <p:cNvSpPr>
            <a:spLocks noGrp="1"/>
          </p:cNvSpPr>
          <p:nvPr>
            <p:ph type="sldNum" sz="quarter" idx="12"/>
          </p:nvPr>
        </p:nvSpPr>
        <p:spPr/>
        <p:txBody>
          <a:bodyPr/>
          <a:lstStyle/>
          <a:p>
            <a:fld id="{74AD7C1D-1BAF-4A43-8B86-2FB8EFB06079}" type="slidenum">
              <a:rPr lang="en-US" smtClean="0"/>
              <a:t>33</a:t>
            </a:fld>
            <a:endParaRPr lang="en-US"/>
          </a:p>
        </p:txBody>
      </p:sp>
      <p:pic>
        <p:nvPicPr>
          <p:cNvPr id="6" name="Picture 5" descr="Graphical user interface, application&#10;&#10;Description automatically generated">
            <a:extLst>
              <a:ext uri="{FF2B5EF4-FFF2-40B4-BE49-F238E27FC236}">
                <a16:creationId xmlns:a16="http://schemas.microsoft.com/office/drawing/2014/main" id="{82B4B411-81BF-45AD-A27B-4AD294217148}"/>
              </a:ext>
            </a:extLst>
          </p:cNvPr>
          <p:cNvPicPr>
            <a:picLocks noChangeAspect="1"/>
          </p:cNvPicPr>
          <p:nvPr/>
        </p:nvPicPr>
        <p:blipFill>
          <a:blip r:embed="rId3"/>
          <a:stretch>
            <a:fillRect/>
          </a:stretch>
        </p:blipFill>
        <p:spPr>
          <a:xfrm>
            <a:off x="0" y="597377"/>
            <a:ext cx="4496427" cy="1457528"/>
          </a:xfrm>
          <a:prstGeom prst="rect">
            <a:avLst/>
          </a:prstGeom>
        </p:spPr>
      </p:pic>
      <p:grpSp>
        <p:nvGrpSpPr>
          <p:cNvPr id="14" name="Group 13">
            <a:extLst>
              <a:ext uri="{FF2B5EF4-FFF2-40B4-BE49-F238E27FC236}">
                <a16:creationId xmlns:a16="http://schemas.microsoft.com/office/drawing/2014/main" id="{0144BB65-4B22-4384-BC5F-2A8BFB6448ED}"/>
              </a:ext>
            </a:extLst>
          </p:cNvPr>
          <p:cNvGrpSpPr/>
          <p:nvPr/>
        </p:nvGrpSpPr>
        <p:grpSpPr>
          <a:xfrm>
            <a:off x="4572000" y="597376"/>
            <a:ext cx="3319397" cy="5064387"/>
            <a:chOff x="2025916" y="785268"/>
            <a:chExt cx="4458322" cy="6529941"/>
          </a:xfrm>
        </p:grpSpPr>
        <p:pic>
          <p:nvPicPr>
            <p:cNvPr id="8" name="Picture 7" descr="Graphical user interface, text, application&#10;&#10;Description automatically generated">
              <a:extLst>
                <a:ext uri="{FF2B5EF4-FFF2-40B4-BE49-F238E27FC236}">
                  <a16:creationId xmlns:a16="http://schemas.microsoft.com/office/drawing/2014/main" id="{8B2CE36A-8932-4F8A-9513-9B0AE65A07A0}"/>
                </a:ext>
              </a:extLst>
            </p:cNvPr>
            <p:cNvPicPr>
              <a:picLocks noChangeAspect="1"/>
            </p:cNvPicPr>
            <p:nvPr/>
          </p:nvPicPr>
          <p:blipFill>
            <a:blip r:embed="rId4"/>
            <a:stretch>
              <a:fillRect/>
            </a:stretch>
          </p:blipFill>
          <p:spPr>
            <a:xfrm>
              <a:off x="2025916" y="785268"/>
              <a:ext cx="4458322" cy="4143953"/>
            </a:xfrm>
            <a:prstGeom prst="rect">
              <a:avLst/>
            </a:prstGeom>
          </p:spPr>
        </p:pic>
        <p:pic>
          <p:nvPicPr>
            <p:cNvPr id="10" name="Picture 9" descr="Graphical user interface, application&#10;&#10;Description automatically generated with medium confidence">
              <a:extLst>
                <a:ext uri="{FF2B5EF4-FFF2-40B4-BE49-F238E27FC236}">
                  <a16:creationId xmlns:a16="http://schemas.microsoft.com/office/drawing/2014/main" id="{C357DAE8-E813-4B60-84CC-9DC686E3414C}"/>
                </a:ext>
              </a:extLst>
            </p:cNvPr>
            <p:cNvPicPr>
              <a:picLocks noChangeAspect="1"/>
            </p:cNvPicPr>
            <p:nvPr/>
          </p:nvPicPr>
          <p:blipFill>
            <a:blip r:embed="rId5"/>
            <a:stretch>
              <a:fillRect/>
            </a:stretch>
          </p:blipFill>
          <p:spPr>
            <a:xfrm>
              <a:off x="2047259" y="4704995"/>
              <a:ext cx="4410691" cy="2610214"/>
            </a:xfrm>
            <a:prstGeom prst="rect">
              <a:avLst/>
            </a:prstGeom>
          </p:spPr>
        </p:pic>
      </p:grpSp>
    </p:spTree>
    <p:extLst>
      <p:ext uri="{BB962C8B-B14F-4D97-AF65-F5344CB8AC3E}">
        <p14:creationId xmlns:p14="http://schemas.microsoft.com/office/powerpoint/2010/main" val="34969172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99B4CFF-415F-4525-9DB8-3CC80C98FB62}"/>
              </a:ext>
            </a:extLst>
          </p:cNvPr>
          <p:cNvSpPr>
            <a:spLocks noGrp="1"/>
          </p:cNvSpPr>
          <p:nvPr>
            <p:ph type="sldNum" sz="quarter" idx="12"/>
          </p:nvPr>
        </p:nvSpPr>
        <p:spPr/>
        <p:txBody>
          <a:bodyPr/>
          <a:lstStyle/>
          <a:p>
            <a:fld id="{74AD7C1D-1BAF-4A43-8B86-2FB8EFB06079}" type="slidenum">
              <a:rPr lang="en-US" smtClean="0"/>
              <a:t>34</a:t>
            </a:fld>
            <a:endParaRPr lang="en-US"/>
          </a:p>
        </p:txBody>
      </p:sp>
      <p:pic>
        <p:nvPicPr>
          <p:cNvPr id="13" name="Picture 12" descr="Graphical user interface, text, application, email&#10;&#10;Description automatically generated">
            <a:extLst>
              <a:ext uri="{FF2B5EF4-FFF2-40B4-BE49-F238E27FC236}">
                <a16:creationId xmlns:a16="http://schemas.microsoft.com/office/drawing/2014/main" id="{6E021815-23CC-47AD-9170-463D3F5DA283}"/>
              </a:ext>
            </a:extLst>
          </p:cNvPr>
          <p:cNvPicPr>
            <a:picLocks noChangeAspect="1"/>
          </p:cNvPicPr>
          <p:nvPr/>
        </p:nvPicPr>
        <p:blipFill>
          <a:blip r:embed="rId3"/>
          <a:stretch>
            <a:fillRect/>
          </a:stretch>
        </p:blipFill>
        <p:spPr>
          <a:xfrm>
            <a:off x="0" y="556032"/>
            <a:ext cx="6951945" cy="2387658"/>
          </a:xfrm>
          <a:prstGeom prst="rect">
            <a:avLst/>
          </a:prstGeom>
        </p:spPr>
      </p:pic>
      <p:pic>
        <p:nvPicPr>
          <p:cNvPr id="15" name="Picture 14" descr="Graphical user interface, text, email&#10;&#10;Description automatically generated">
            <a:extLst>
              <a:ext uri="{FF2B5EF4-FFF2-40B4-BE49-F238E27FC236}">
                <a16:creationId xmlns:a16="http://schemas.microsoft.com/office/drawing/2014/main" id="{F747924C-2993-4685-BB7B-A5660F0DA64F}"/>
              </a:ext>
            </a:extLst>
          </p:cNvPr>
          <p:cNvPicPr>
            <a:picLocks noChangeAspect="1"/>
          </p:cNvPicPr>
          <p:nvPr/>
        </p:nvPicPr>
        <p:blipFill>
          <a:blip r:embed="rId4"/>
          <a:stretch>
            <a:fillRect/>
          </a:stretch>
        </p:blipFill>
        <p:spPr>
          <a:xfrm>
            <a:off x="0" y="2943690"/>
            <a:ext cx="4394156" cy="2483927"/>
          </a:xfrm>
          <a:prstGeom prst="rect">
            <a:avLst/>
          </a:prstGeom>
        </p:spPr>
      </p:pic>
      <p:pic>
        <p:nvPicPr>
          <p:cNvPr id="17" name="Picture 16" descr="Graphical user interface&#10;&#10;Description automatically generated with low confidence">
            <a:extLst>
              <a:ext uri="{FF2B5EF4-FFF2-40B4-BE49-F238E27FC236}">
                <a16:creationId xmlns:a16="http://schemas.microsoft.com/office/drawing/2014/main" id="{802A2F4D-DF7C-44F9-8AFD-D17C0BE66066}"/>
              </a:ext>
            </a:extLst>
          </p:cNvPr>
          <p:cNvPicPr>
            <a:picLocks noChangeAspect="1"/>
          </p:cNvPicPr>
          <p:nvPr/>
        </p:nvPicPr>
        <p:blipFill>
          <a:blip r:embed="rId5"/>
          <a:stretch>
            <a:fillRect/>
          </a:stretch>
        </p:blipFill>
        <p:spPr>
          <a:xfrm>
            <a:off x="4394156" y="2943690"/>
            <a:ext cx="638541" cy="2483927"/>
          </a:xfrm>
          <a:prstGeom prst="rect">
            <a:avLst/>
          </a:prstGeom>
        </p:spPr>
      </p:pic>
    </p:spTree>
    <p:extLst>
      <p:ext uri="{BB962C8B-B14F-4D97-AF65-F5344CB8AC3E}">
        <p14:creationId xmlns:p14="http://schemas.microsoft.com/office/powerpoint/2010/main" val="10119193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99B4CFF-415F-4525-9DB8-3CC80C98FB62}"/>
              </a:ext>
            </a:extLst>
          </p:cNvPr>
          <p:cNvSpPr>
            <a:spLocks noGrp="1"/>
          </p:cNvSpPr>
          <p:nvPr>
            <p:ph type="sldNum" sz="quarter" idx="12"/>
          </p:nvPr>
        </p:nvSpPr>
        <p:spPr/>
        <p:txBody>
          <a:bodyPr/>
          <a:lstStyle/>
          <a:p>
            <a:fld id="{74AD7C1D-1BAF-4A43-8B86-2FB8EFB06079}" type="slidenum">
              <a:rPr lang="en-US" smtClean="0"/>
              <a:t>35</a:t>
            </a:fld>
            <a:endParaRPr lang="en-US"/>
          </a:p>
        </p:txBody>
      </p:sp>
      <p:pic>
        <p:nvPicPr>
          <p:cNvPr id="13" name="Picture 12" descr="Graphical user interface, text, application, email&#10;&#10;Description automatically generated">
            <a:extLst>
              <a:ext uri="{FF2B5EF4-FFF2-40B4-BE49-F238E27FC236}">
                <a16:creationId xmlns:a16="http://schemas.microsoft.com/office/drawing/2014/main" id="{2F3D010B-694D-453D-AA67-4D9851025B57}"/>
              </a:ext>
            </a:extLst>
          </p:cNvPr>
          <p:cNvPicPr>
            <a:picLocks noChangeAspect="1"/>
          </p:cNvPicPr>
          <p:nvPr/>
        </p:nvPicPr>
        <p:blipFill>
          <a:blip r:embed="rId3"/>
          <a:stretch>
            <a:fillRect/>
          </a:stretch>
        </p:blipFill>
        <p:spPr>
          <a:xfrm>
            <a:off x="0" y="675972"/>
            <a:ext cx="9144000" cy="2925694"/>
          </a:xfrm>
          <a:prstGeom prst="rect">
            <a:avLst/>
          </a:prstGeom>
        </p:spPr>
      </p:pic>
      <p:sp>
        <p:nvSpPr>
          <p:cNvPr id="14" name="Oval 13">
            <a:extLst>
              <a:ext uri="{FF2B5EF4-FFF2-40B4-BE49-F238E27FC236}">
                <a16:creationId xmlns:a16="http://schemas.microsoft.com/office/drawing/2014/main" id="{74FD78B3-4F49-45EA-B1F4-EA7B4A7D615C}"/>
              </a:ext>
            </a:extLst>
          </p:cNvPr>
          <p:cNvSpPr/>
          <p:nvPr/>
        </p:nvSpPr>
        <p:spPr>
          <a:xfrm>
            <a:off x="0" y="2279737"/>
            <a:ext cx="1741118" cy="288099"/>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A900304F-9203-4E9A-BE0B-613D6BC2404D}"/>
              </a:ext>
            </a:extLst>
          </p:cNvPr>
          <p:cNvCxnSpPr/>
          <p:nvPr/>
        </p:nvCxnSpPr>
        <p:spPr>
          <a:xfrm>
            <a:off x="1603332" y="2567836"/>
            <a:ext cx="914400" cy="1753643"/>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pic>
        <p:nvPicPr>
          <p:cNvPr id="18" name="Picture 17">
            <a:extLst>
              <a:ext uri="{FF2B5EF4-FFF2-40B4-BE49-F238E27FC236}">
                <a16:creationId xmlns:a16="http://schemas.microsoft.com/office/drawing/2014/main" id="{02120C4E-5D6F-490C-8297-0CB37AD3D64D}"/>
              </a:ext>
            </a:extLst>
          </p:cNvPr>
          <p:cNvPicPr>
            <a:picLocks noChangeAspect="1"/>
          </p:cNvPicPr>
          <p:nvPr/>
        </p:nvPicPr>
        <p:blipFill>
          <a:blip r:embed="rId4"/>
          <a:stretch>
            <a:fillRect/>
          </a:stretch>
        </p:blipFill>
        <p:spPr>
          <a:xfrm>
            <a:off x="427828" y="4344911"/>
            <a:ext cx="6735115" cy="438211"/>
          </a:xfrm>
          <a:prstGeom prst="rect">
            <a:avLst/>
          </a:prstGeom>
        </p:spPr>
      </p:pic>
    </p:spTree>
    <p:extLst>
      <p:ext uri="{BB962C8B-B14F-4D97-AF65-F5344CB8AC3E}">
        <p14:creationId xmlns:p14="http://schemas.microsoft.com/office/powerpoint/2010/main" val="9177932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065DC-E51C-BD4B-81CD-401E395B2901}"/>
              </a:ext>
            </a:extLst>
          </p:cNvPr>
          <p:cNvSpPr>
            <a:spLocks noGrp="1"/>
          </p:cNvSpPr>
          <p:nvPr>
            <p:ph type="title"/>
          </p:nvPr>
        </p:nvSpPr>
        <p:spPr/>
        <p:txBody>
          <a:bodyPr>
            <a:normAutofit/>
          </a:bodyPr>
          <a:lstStyle/>
          <a:p>
            <a:r>
              <a:rPr lang="en-US" dirty="0"/>
              <a:t>Summary </a:t>
            </a:r>
          </a:p>
        </p:txBody>
      </p:sp>
      <p:sp>
        <p:nvSpPr>
          <p:cNvPr id="4" name="Content Placeholder 3">
            <a:extLst>
              <a:ext uri="{FF2B5EF4-FFF2-40B4-BE49-F238E27FC236}">
                <a16:creationId xmlns:a16="http://schemas.microsoft.com/office/drawing/2014/main" id="{DDDAB19F-E74F-44FE-A097-7914677A2F6A}"/>
              </a:ext>
            </a:extLst>
          </p:cNvPr>
          <p:cNvSpPr>
            <a:spLocks noGrp="1"/>
          </p:cNvSpPr>
          <p:nvPr>
            <p:ph idx="1"/>
          </p:nvPr>
        </p:nvSpPr>
        <p:spPr/>
        <p:txBody>
          <a:bodyPr>
            <a:normAutofit fontScale="92500"/>
          </a:bodyPr>
          <a:lstStyle/>
          <a:p>
            <a:pPr marL="342900" indent="-342900">
              <a:spcBef>
                <a:spcPts val="0"/>
              </a:spcBef>
              <a:buFontTx/>
              <a:buChar char="-"/>
            </a:pPr>
            <a:r>
              <a:rPr lang="en-US" sz="2400" dirty="0">
                <a:latin typeface="Calibri" panose="020F0502020204030204" pitchFamily="34" charset="0"/>
                <a:cs typeface="Calibri" panose="020F0502020204030204" pitchFamily="34" charset="0"/>
              </a:rPr>
              <a:t>Geospatial layers can be used in CD to view (depth to                               </a:t>
            </a:r>
          </a:p>
          <a:p>
            <a:pPr>
              <a:spcBef>
                <a:spcPts val="0"/>
              </a:spcBef>
            </a:pPr>
            <a:r>
              <a:rPr lang="en-US" sz="2400" dirty="0">
                <a:latin typeface="Calibri" panose="020F0502020204030204" pitchFamily="34" charset="0"/>
                <a:cs typeface="Calibri" panose="020F0502020204030204" pitchFamily="34" charset="0"/>
              </a:rPr>
              <a:t>     restriction, gopher tortoise suitability) or can be     </a:t>
            </a:r>
          </a:p>
          <a:p>
            <a:pPr>
              <a:spcBef>
                <a:spcPts val="0"/>
              </a:spcBef>
            </a:pPr>
            <a:r>
              <a:rPr lang="en-US" sz="2400" dirty="0">
                <a:latin typeface="Calibri" panose="020F0502020204030204" pitchFamily="34" charset="0"/>
                <a:cs typeface="Calibri" panose="020F0502020204030204" pitchFamily="34" charset="0"/>
              </a:rPr>
              <a:t>     configured further for use in CART ranking</a:t>
            </a:r>
          </a:p>
          <a:p>
            <a:pPr marL="342900" indent="-342900">
              <a:spcBef>
                <a:spcPts val="0"/>
              </a:spcBef>
              <a:buFontTx/>
              <a:buChar char="-"/>
            </a:pPr>
            <a:r>
              <a:rPr lang="en-US" sz="2400" dirty="0">
                <a:effectLst/>
                <a:latin typeface="Calibri" panose="020F0502020204030204" pitchFamily="34" charset="0"/>
                <a:ea typeface="Calibri" panose="020F0502020204030204" pitchFamily="34" charset="0"/>
                <a:cs typeface="Calibri" panose="020F0502020204030204" pitchFamily="34" charset="0"/>
              </a:rPr>
              <a:t>Staff has to provision the data from </a:t>
            </a:r>
            <a:r>
              <a:rPr lang="en-US" sz="2400" dirty="0" err="1">
                <a:effectLst/>
                <a:latin typeface="Calibri" panose="020F0502020204030204" pitchFamily="34" charset="0"/>
                <a:ea typeface="Calibri" panose="020F0502020204030204" pitchFamily="34" charset="0"/>
                <a:cs typeface="Calibri" panose="020F0502020204030204" pitchFamily="34" charset="0"/>
              </a:rPr>
              <a:t>ArcPro</a:t>
            </a:r>
            <a:r>
              <a:rPr lang="en-US" sz="2400" dirty="0">
                <a:effectLst/>
                <a:latin typeface="Calibri" panose="020F0502020204030204" pitchFamily="34" charset="0"/>
                <a:ea typeface="Calibri" panose="020F0502020204030204" pitchFamily="34" charset="0"/>
                <a:cs typeface="Calibri" panose="020F0502020204030204" pitchFamily="34" charset="0"/>
              </a:rPr>
              <a:t> to Geoportal to CD after the Annual Refresh to be used in CD and CART (for ranking and viewing/not assessment which runs on SDA)</a:t>
            </a:r>
          </a:p>
          <a:p>
            <a:pPr marL="342900" indent="-342900">
              <a:spcBef>
                <a:spcPts val="0"/>
              </a:spcBef>
              <a:buFontTx/>
              <a:buChar char="-"/>
            </a:pPr>
            <a:r>
              <a:rPr lang="en-US" sz="2400" dirty="0">
                <a:latin typeface="Calibri" panose="020F0502020204030204" pitchFamily="34" charset="0"/>
                <a:ea typeface="Calibri" panose="020F0502020204030204" pitchFamily="34" charset="0"/>
                <a:cs typeface="Calibri" panose="020F0502020204030204" pitchFamily="34" charset="0"/>
              </a:rPr>
              <a:t>Public cannot see geoportal so sharing products back and forth is difficult – Local Work Group Meetings</a:t>
            </a:r>
          </a:p>
          <a:p>
            <a:pPr marL="342900" indent="-342900">
              <a:spcBef>
                <a:spcPts val="0"/>
              </a:spcBef>
              <a:buFontTx/>
              <a:buChar char="-"/>
            </a:pPr>
            <a:r>
              <a:rPr lang="en-US" sz="2400" dirty="0">
                <a:latin typeface="Calibri" panose="020F0502020204030204" pitchFamily="34" charset="0"/>
                <a:ea typeface="Calibri" panose="020F0502020204030204" pitchFamily="34" charset="0"/>
                <a:cs typeface="Calibri" panose="020F0502020204030204" pitchFamily="34" charset="0"/>
              </a:rPr>
              <a:t>Continued internal agency soils data usage will help refine and enhance the soils data going forward</a:t>
            </a:r>
          </a:p>
          <a:p>
            <a:pPr marL="342900" indent="-342900">
              <a:spcBef>
                <a:spcPts val="0"/>
              </a:spcBef>
              <a:buFontTx/>
              <a:buChar char="-"/>
            </a:pPr>
            <a:endParaRPr lang="en-US" sz="2400" dirty="0">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7980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722DE19-50DB-42BE-8C77-C389F1585F0E}"/>
              </a:ext>
            </a:extLst>
          </p:cNvPr>
          <p:cNvSpPr>
            <a:spLocks noGrp="1"/>
          </p:cNvSpPr>
          <p:nvPr>
            <p:ph idx="1"/>
          </p:nvPr>
        </p:nvSpPr>
        <p:spPr>
          <a:xfrm>
            <a:off x="132214" y="779400"/>
            <a:ext cx="8882185" cy="4767960"/>
          </a:xfrm>
        </p:spPr>
        <p:txBody>
          <a:bodyPr>
            <a:normAutofit fontScale="70000" lnSpcReduction="20000"/>
          </a:bodyPr>
          <a:lstStyle/>
          <a:p>
            <a:endParaRPr lang="en-US" dirty="0"/>
          </a:p>
          <a:p>
            <a:r>
              <a:rPr lang="en-US" sz="2900" dirty="0"/>
              <a:t>Non-Discrimination Statement </a:t>
            </a:r>
          </a:p>
          <a:p>
            <a:endParaRPr lang="en-US" b="0" dirty="0"/>
          </a:p>
          <a:p>
            <a:r>
              <a:rPr lang="en-US" b="0" dirty="0"/>
              <a:t>In accordance with Federal civil rights law and U.S. Department of Agriculture (USDA) civil rights regulations and policies, the USDA, its Agencies, offices, and employees, and institutions participating in or administering USDA programs are prohibited from discriminating based on race, color, national origin, religion, sex, gender identity (including gender expression), sexual orientation, disability, age, marital status, family/parental status, income derived from a public assistance program, political beliefs, or reprisal or retaliation for prior civil rights activity, in any program or activity conducted or funded by USDA (not all bases apply to all programs). Remedies and complaint filing deadlines vary by program or incident.</a:t>
            </a:r>
          </a:p>
          <a:p>
            <a:endParaRPr lang="en-US" b="0" dirty="0"/>
          </a:p>
          <a:p>
            <a:r>
              <a:rPr lang="en-US" b="0" dirty="0"/>
              <a:t>Persons with disabilities who require alternative means of communication for program information (e.g., Braille, large print, audiotape, American Sign Language, etc.) should contact the responsible Agency or USDA's TARGET Center at (202) 720-2600 (voice and TTY) or contact USDA through the Federal Relay Service at (800) 877-8339. Additionally, program information may be made available in languages other than English.</a:t>
            </a:r>
          </a:p>
          <a:p>
            <a:endParaRPr lang="en-US" b="0" dirty="0"/>
          </a:p>
          <a:p>
            <a:r>
              <a:rPr lang="en-US" b="0" dirty="0"/>
              <a:t>To file a program discrimination complaint, complete the USDA Program Discrimination Complaint Form, AD-3027, found online at </a:t>
            </a:r>
            <a:r>
              <a:rPr lang="en-US" b="0" u="sng" dirty="0">
                <a:hlinkClick r:id="rId2"/>
              </a:rPr>
              <a:t>How to File a Program Discrimination Complaint</a:t>
            </a:r>
            <a:r>
              <a:rPr lang="en-US" b="0" dirty="0"/>
              <a:t> and at any USDA office or write a letter addressed to USDA and provide in the letter all of the information requested in the form. To request a copy of the complaint form, call (866) 632-9992. Submit your completed form or letter to USDA by: (1) mail: U.S. Department of Agriculture, Office of the Assistant Secretary for Civil Rights, 1400 Independence Avenue, SW, Washington, D.C. 20250-9410; (2) fax: (202) 690-7442; or (3) email: </a:t>
            </a:r>
            <a:r>
              <a:rPr lang="en-US" b="0" u="sng" dirty="0">
                <a:hlinkClick r:id="rId3"/>
              </a:rPr>
              <a:t>program.intake@usda.gov</a:t>
            </a:r>
            <a:r>
              <a:rPr lang="en-US" b="0" dirty="0"/>
              <a:t>.</a:t>
            </a:r>
          </a:p>
          <a:p>
            <a:endParaRPr lang="en-US" b="0" dirty="0"/>
          </a:p>
          <a:p>
            <a:r>
              <a:rPr lang="en-US" dirty="0"/>
              <a:t>USDA is an equal opportunity provider, employer, and lender.</a:t>
            </a:r>
          </a:p>
          <a:p>
            <a:endParaRPr lang="en-US" dirty="0"/>
          </a:p>
        </p:txBody>
      </p:sp>
    </p:spTree>
    <p:extLst>
      <p:ext uri="{BB962C8B-B14F-4D97-AF65-F5344CB8AC3E}">
        <p14:creationId xmlns:p14="http://schemas.microsoft.com/office/powerpoint/2010/main" val="2468912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7A5EB-E79B-4F44-8656-F17599C9E030}"/>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A1E7D7C5-DC34-4E1F-97FD-B4A3B60C6A9B}"/>
              </a:ext>
            </a:extLst>
          </p:cNvPr>
          <p:cNvSpPr>
            <a:spLocks noGrp="1"/>
          </p:cNvSpPr>
          <p:nvPr>
            <p:ph idx="1"/>
          </p:nvPr>
        </p:nvSpPr>
        <p:spPr/>
        <p:txBody>
          <a:bodyPr/>
          <a:lstStyle/>
          <a:p>
            <a:r>
              <a:rPr lang="en-US" dirty="0"/>
              <a:t>Historic Process</a:t>
            </a:r>
          </a:p>
          <a:p>
            <a:endParaRPr lang="en-US" dirty="0"/>
          </a:p>
          <a:p>
            <a:pPr marL="285750" indent="-285750">
              <a:buFont typeface="Arial" panose="020B0604020202020204" pitchFamily="34" charset="0"/>
              <a:buChar char="•"/>
            </a:pPr>
            <a:r>
              <a:rPr lang="en-US" sz="1600" b="0" dirty="0">
                <a:solidFill>
                  <a:schemeClr val="bg2">
                    <a:lumMod val="25000"/>
                  </a:schemeClr>
                </a:solidFill>
              </a:rPr>
              <a:t>Official soil survey data was updated on an ad hoc basis and new data was published whenever a State or island territory decided it was appropriate</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Official soil survey data was updated continuously throughout the year</a:t>
            </a:r>
          </a:p>
          <a:p>
            <a:r>
              <a:rPr lang="en-US" sz="1600" b="0" dirty="0">
                <a:solidFill>
                  <a:schemeClr val="bg2">
                    <a:lumMod val="25000"/>
                  </a:schemeClr>
                </a:solidFill>
              </a:rPr>
              <a:t>	The continuous update process was acceptable as most projects were 	initial soil surveys or extensive revisions of the entire SSA</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Update frequency significantly increased in the last 10 to 15 years as SPSD projects shift from initial to MLRA updates</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Internal USDA soil survey customers experienced data instability </a:t>
            </a:r>
          </a:p>
        </p:txBody>
      </p:sp>
      <p:sp>
        <p:nvSpPr>
          <p:cNvPr id="4" name="Slide Number Placeholder 3">
            <a:extLst>
              <a:ext uri="{FF2B5EF4-FFF2-40B4-BE49-F238E27FC236}">
                <a16:creationId xmlns:a16="http://schemas.microsoft.com/office/drawing/2014/main" id="{942E1F11-22FE-4F30-8D5B-533340932B63}"/>
              </a:ext>
            </a:extLst>
          </p:cNvPr>
          <p:cNvSpPr>
            <a:spLocks noGrp="1"/>
          </p:cNvSpPr>
          <p:nvPr>
            <p:ph type="sldNum" sz="quarter" idx="12"/>
          </p:nvPr>
        </p:nvSpPr>
        <p:spPr/>
        <p:txBody>
          <a:bodyPr/>
          <a:lstStyle/>
          <a:p>
            <a:fld id="{74AD7C1D-1BAF-4A43-8B86-2FB8EFB06079}" type="slidenum">
              <a:rPr lang="en-US" smtClean="0"/>
              <a:t>4</a:t>
            </a:fld>
            <a:endParaRPr lang="en-US"/>
          </a:p>
        </p:txBody>
      </p:sp>
    </p:spTree>
    <p:extLst>
      <p:ext uri="{BB962C8B-B14F-4D97-AF65-F5344CB8AC3E}">
        <p14:creationId xmlns:p14="http://schemas.microsoft.com/office/powerpoint/2010/main" val="191806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2B2B9-F85A-4579-B6A6-2E73AAFEBEDC}"/>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9985A0E9-E106-491C-B5C1-24DE6259334F}"/>
              </a:ext>
            </a:extLst>
          </p:cNvPr>
          <p:cNvSpPr>
            <a:spLocks noGrp="1"/>
          </p:cNvSpPr>
          <p:nvPr>
            <p:ph idx="1"/>
          </p:nvPr>
        </p:nvSpPr>
        <p:spPr>
          <a:xfrm>
            <a:off x="628650" y="1825625"/>
            <a:ext cx="5205480" cy="4351338"/>
          </a:xfrm>
        </p:spPr>
        <p:txBody>
          <a:bodyPr>
            <a:normAutofit fontScale="92500" lnSpcReduction="10000"/>
          </a:bodyPr>
          <a:lstStyle/>
          <a:p>
            <a:r>
              <a:rPr lang="en-US" dirty="0"/>
              <a:t>What is the Annual Soils Refresh (ASR)?</a:t>
            </a:r>
          </a:p>
          <a:p>
            <a:endParaRPr lang="en-US" dirty="0"/>
          </a:p>
          <a:p>
            <a:pPr marL="285750" indent="-285750">
              <a:buFont typeface="Wingdings" panose="05000000000000000000" pitchFamily="2" charset="2"/>
              <a:buChar char="§"/>
            </a:pPr>
            <a:r>
              <a:rPr lang="en-US" sz="1600" b="0" dirty="0">
                <a:solidFill>
                  <a:schemeClr val="bg2">
                    <a:lumMod val="25000"/>
                  </a:schemeClr>
                </a:solidFill>
              </a:rPr>
              <a:t>The annual process by which all states and island territories simultaneously refresh their publicly available official soil survey information</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Incorporates updates to published Soil Survey Areas (SSAs), publishes new SSAs, validates soil survey data, and ensures all published SSAs include the same set of required national interpretations</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Refreshes data available through Web Soil Survey (WSS) and Soil Data Access (SDA)</a:t>
            </a:r>
          </a:p>
          <a:p>
            <a:endParaRPr lang="en-US" sz="1600" b="0" dirty="0">
              <a:solidFill>
                <a:schemeClr val="bg2">
                  <a:lumMod val="25000"/>
                </a:schemeClr>
              </a:solidFill>
            </a:endParaRPr>
          </a:p>
          <a:p>
            <a:pPr marL="285750" indent="-285750">
              <a:buFont typeface="Arial" panose="020B0604020202020204" pitchFamily="34" charset="0"/>
              <a:buChar char="•"/>
            </a:pPr>
            <a:r>
              <a:rPr lang="en-US" sz="1600" b="0" dirty="0">
                <a:solidFill>
                  <a:schemeClr val="bg2">
                    <a:lumMod val="25000"/>
                  </a:schemeClr>
                </a:solidFill>
              </a:rPr>
              <a:t>The official soil survey database was refreshed on October 1, 2022, and this data is now available to the public through Web Soil Survey (WSS) or Soil Data Access (SDA).</a:t>
            </a:r>
          </a:p>
        </p:txBody>
      </p:sp>
      <p:sp>
        <p:nvSpPr>
          <p:cNvPr id="4" name="Slide Number Placeholder 3">
            <a:extLst>
              <a:ext uri="{FF2B5EF4-FFF2-40B4-BE49-F238E27FC236}">
                <a16:creationId xmlns:a16="http://schemas.microsoft.com/office/drawing/2014/main" id="{C6224C8B-1FE9-4BE5-8880-B96873A31140}"/>
              </a:ext>
            </a:extLst>
          </p:cNvPr>
          <p:cNvSpPr>
            <a:spLocks noGrp="1"/>
          </p:cNvSpPr>
          <p:nvPr>
            <p:ph type="sldNum" sz="quarter" idx="12"/>
          </p:nvPr>
        </p:nvSpPr>
        <p:spPr/>
        <p:txBody>
          <a:bodyPr/>
          <a:lstStyle/>
          <a:p>
            <a:fld id="{74AD7C1D-1BAF-4A43-8B86-2FB8EFB06079}" type="slidenum">
              <a:rPr lang="en-US" smtClean="0"/>
              <a:t>5</a:t>
            </a:fld>
            <a:endParaRPr lang="en-US"/>
          </a:p>
        </p:txBody>
      </p:sp>
      <p:pic>
        <p:nvPicPr>
          <p:cNvPr id="11" name="Picture 10">
            <a:extLst>
              <a:ext uri="{FF2B5EF4-FFF2-40B4-BE49-F238E27FC236}">
                <a16:creationId xmlns:a16="http://schemas.microsoft.com/office/drawing/2014/main" id="{A94E1706-CFFB-42C7-BBAF-51FD84835CA1}"/>
              </a:ext>
            </a:extLst>
          </p:cNvPr>
          <p:cNvPicPr>
            <a:picLocks noChangeAspect="1"/>
          </p:cNvPicPr>
          <p:nvPr/>
        </p:nvPicPr>
        <p:blipFill>
          <a:blip r:embed="rId3"/>
          <a:stretch>
            <a:fillRect/>
          </a:stretch>
        </p:blipFill>
        <p:spPr>
          <a:xfrm>
            <a:off x="6686295" y="1791732"/>
            <a:ext cx="1829055" cy="3172268"/>
          </a:xfrm>
          <a:prstGeom prst="rect">
            <a:avLst/>
          </a:prstGeom>
        </p:spPr>
      </p:pic>
    </p:spTree>
    <p:extLst>
      <p:ext uri="{BB962C8B-B14F-4D97-AF65-F5344CB8AC3E}">
        <p14:creationId xmlns:p14="http://schemas.microsoft.com/office/powerpoint/2010/main" val="3875734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065DC-E51C-BD4B-81CD-401E395B2901}"/>
              </a:ext>
            </a:extLst>
          </p:cNvPr>
          <p:cNvSpPr>
            <a:spLocks noGrp="1"/>
          </p:cNvSpPr>
          <p:nvPr>
            <p:ph type="title"/>
          </p:nvPr>
        </p:nvSpPr>
        <p:spPr/>
        <p:txBody>
          <a:bodyPr>
            <a:normAutofit/>
          </a:bodyPr>
          <a:lstStyle/>
          <a:p>
            <a:r>
              <a:rPr lang="en-US" dirty="0"/>
              <a:t>Above State Training – Soil Survey</a:t>
            </a:r>
          </a:p>
        </p:txBody>
      </p:sp>
      <p:sp>
        <p:nvSpPr>
          <p:cNvPr id="3" name="Content Placeholder 2">
            <a:extLst>
              <a:ext uri="{FF2B5EF4-FFF2-40B4-BE49-F238E27FC236}">
                <a16:creationId xmlns:a16="http://schemas.microsoft.com/office/drawing/2014/main" id="{D6526C39-F06E-3C41-869A-0829B15B6157}"/>
              </a:ext>
            </a:extLst>
          </p:cNvPr>
          <p:cNvSpPr>
            <a:spLocks noGrp="1"/>
          </p:cNvSpPr>
          <p:nvPr>
            <p:ph idx="1"/>
          </p:nvPr>
        </p:nvSpPr>
        <p:spPr>
          <a:xfrm>
            <a:off x="628650" y="2088573"/>
            <a:ext cx="7104764" cy="4088390"/>
          </a:xfrm>
        </p:spPr>
        <p:txBody>
          <a:bodyPr>
            <a:normAutofit/>
          </a:bodyPr>
          <a:lstStyle/>
          <a:p>
            <a:r>
              <a:rPr lang="en-US" dirty="0"/>
              <a:t>Conservation Desktop and Web Soil Survey</a:t>
            </a:r>
          </a:p>
        </p:txBody>
      </p:sp>
    </p:spTree>
    <p:extLst>
      <p:ext uri="{BB962C8B-B14F-4D97-AF65-F5344CB8AC3E}">
        <p14:creationId xmlns:p14="http://schemas.microsoft.com/office/powerpoint/2010/main" val="3959012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54FD-AEED-4D52-8A20-0156FC0677E2}"/>
              </a:ext>
            </a:extLst>
          </p:cNvPr>
          <p:cNvSpPr>
            <a:spLocks noGrp="1"/>
          </p:cNvSpPr>
          <p:nvPr>
            <p:ph type="title"/>
          </p:nvPr>
        </p:nvSpPr>
        <p:spPr/>
        <p:txBody>
          <a:bodyPr>
            <a:noAutofit/>
          </a:bodyPr>
          <a:lstStyle/>
          <a:p>
            <a:pPr algn="ctr"/>
            <a:r>
              <a:rPr lang="en-US" sz="2400" dirty="0">
                <a:solidFill>
                  <a:schemeClr val="tx1"/>
                </a:solidFill>
              </a:rPr>
              <a:t>Export Land Units from Conservation Desktop – </a:t>
            </a:r>
            <a:br>
              <a:rPr lang="en-US" sz="2400" dirty="0">
                <a:solidFill>
                  <a:schemeClr val="tx1"/>
                </a:solidFill>
              </a:rPr>
            </a:br>
            <a:r>
              <a:rPr lang="en-US" sz="2400" dirty="0">
                <a:solidFill>
                  <a:schemeClr val="tx1"/>
                </a:solidFill>
              </a:rPr>
              <a:t>Import into Web Soil Survey</a:t>
            </a:r>
          </a:p>
        </p:txBody>
      </p:sp>
      <p:sp>
        <p:nvSpPr>
          <p:cNvPr id="3" name="Content Placeholder 2">
            <a:extLst>
              <a:ext uri="{FF2B5EF4-FFF2-40B4-BE49-F238E27FC236}">
                <a16:creationId xmlns:a16="http://schemas.microsoft.com/office/drawing/2014/main" id="{327B59B4-5563-4DF0-B06F-9F947BC95EF6}"/>
              </a:ext>
            </a:extLst>
          </p:cNvPr>
          <p:cNvSpPr>
            <a:spLocks noGrp="1"/>
          </p:cNvSpPr>
          <p:nvPr>
            <p:ph idx="1"/>
          </p:nvPr>
        </p:nvSpPr>
        <p:spPr>
          <a:xfrm>
            <a:off x="691661" y="2919226"/>
            <a:ext cx="3916646" cy="1589542"/>
          </a:xfrm>
        </p:spPr>
        <p:txBody>
          <a:bodyPr/>
          <a:lstStyle/>
          <a:p>
            <a:r>
              <a:rPr lang="en-US" sz="2800" b="0" dirty="0"/>
              <a:t>1. Open a case file and select </a:t>
            </a:r>
          </a:p>
          <a:p>
            <a:r>
              <a:rPr lang="en-US" sz="2800" dirty="0">
                <a:solidFill>
                  <a:schemeClr val="accent3">
                    <a:lumMod val="50000"/>
                  </a:schemeClr>
                </a:solidFill>
              </a:rPr>
              <a:t>Create/Edit PLUs</a:t>
            </a:r>
            <a:r>
              <a:rPr lang="en-US" sz="2800" b="0" dirty="0"/>
              <a:t>.</a:t>
            </a:r>
          </a:p>
          <a:p>
            <a:pPr marL="457200" indent="-457200">
              <a:buFont typeface="+mj-lt"/>
              <a:buAutoNum type="arabicPeriod"/>
            </a:pPr>
            <a:endParaRPr lang="en-US" i="1" dirty="0"/>
          </a:p>
          <a:p>
            <a:endParaRPr lang="en-US" dirty="0"/>
          </a:p>
        </p:txBody>
      </p:sp>
      <p:sp>
        <p:nvSpPr>
          <p:cNvPr id="5" name="Slide Number Placeholder 4">
            <a:extLst>
              <a:ext uri="{FF2B5EF4-FFF2-40B4-BE49-F238E27FC236}">
                <a16:creationId xmlns:a16="http://schemas.microsoft.com/office/drawing/2014/main" id="{AA8788F0-468B-4CAF-9A1A-6F77FAE6BAC5}"/>
              </a:ext>
            </a:extLst>
          </p:cNvPr>
          <p:cNvSpPr>
            <a:spLocks noGrp="1"/>
          </p:cNvSpPr>
          <p:nvPr>
            <p:ph type="sldNum" sz="quarter" idx="4"/>
          </p:nvPr>
        </p:nvSpPr>
        <p:spPr/>
        <p:txBody>
          <a:bodyPr/>
          <a:lstStyle/>
          <a:p>
            <a:fld id="{39FC9244-15B3-8F40-A6D8-795DD2FF1F30}" type="slidenum">
              <a:rPr lang="en-US" smtClean="0"/>
              <a:pPr/>
              <a:t>7</a:t>
            </a:fld>
            <a:endParaRPr lang="en-US" dirty="0"/>
          </a:p>
        </p:txBody>
      </p:sp>
      <p:pic>
        <p:nvPicPr>
          <p:cNvPr id="6" name="Picture 5">
            <a:extLst>
              <a:ext uri="{FF2B5EF4-FFF2-40B4-BE49-F238E27FC236}">
                <a16:creationId xmlns:a16="http://schemas.microsoft.com/office/drawing/2014/main" id="{2F79E95F-1113-4565-8CA8-7A7400214DB9}"/>
              </a:ext>
            </a:extLst>
          </p:cNvPr>
          <p:cNvPicPr>
            <a:picLocks noChangeAspect="1"/>
          </p:cNvPicPr>
          <p:nvPr/>
        </p:nvPicPr>
        <p:blipFill>
          <a:blip r:embed="rId2"/>
          <a:stretch>
            <a:fillRect/>
          </a:stretch>
        </p:blipFill>
        <p:spPr>
          <a:xfrm>
            <a:off x="4803688" y="1661105"/>
            <a:ext cx="3020797" cy="4525580"/>
          </a:xfrm>
          <a:prstGeom prst="rect">
            <a:avLst/>
          </a:prstGeom>
          <a:ln>
            <a:solidFill>
              <a:schemeClr val="tx1"/>
            </a:solidFill>
          </a:ln>
        </p:spPr>
      </p:pic>
      <p:sp>
        <p:nvSpPr>
          <p:cNvPr id="7" name="Arrow: Right 6">
            <a:extLst>
              <a:ext uri="{FF2B5EF4-FFF2-40B4-BE49-F238E27FC236}">
                <a16:creationId xmlns:a16="http://schemas.microsoft.com/office/drawing/2014/main" id="{B3F32A6B-B000-44C1-85EC-C28520350EDE}"/>
              </a:ext>
            </a:extLst>
          </p:cNvPr>
          <p:cNvSpPr/>
          <p:nvPr/>
        </p:nvSpPr>
        <p:spPr>
          <a:xfrm>
            <a:off x="3993266" y="5947379"/>
            <a:ext cx="1095733" cy="195684"/>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6718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54FD-AEED-4D52-8A20-0156FC0677E2}"/>
              </a:ext>
            </a:extLst>
          </p:cNvPr>
          <p:cNvSpPr>
            <a:spLocks noGrp="1"/>
          </p:cNvSpPr>
          <p:nvPr>
            <p:ph type="title"/>
          </p:nvPr>
        </p:nvSpPr>
        <p:spPr/>
        <p:txBody>
          <a:bodyPr>
            <a:noAutofit/>
          </a:bodyPr>
          <a:lstStyle/>
          <a:p>
            <a:pPr algn="ctr"/>
            <a:r>
              <a:rPr lang="en-US" sz="2400" dirty="0">
                <a:solidFill>
                  <a:schemeClr val="tx1"/>
                </a:solidFill>
              </a:rPr>
              <a:t>Export Land Units from Conservation Desktop – </a:t>
            </a:r>
            <a:br>
              <a:rPr lang="en-US" sz="2400" dirty="0">
                <a:solidFill>
                  <a:schemeClr val="tx1"/>
                </a:solidFill>
              </a:rPr>
            </a:br>
            <a:r>
              <a:rPr lang="en-US" sz="2400" dirty="0">
                <a:solidFill>
                  <a:schemeClr val="tx1"/>
                </a:solidFill>
              </a:rPr>
              <a:t>Import into Web Soil Survey</a:t>
            </a:r>
          </a:p>
        </p:txBody>
      </p:sp>
      <p:sp>
        <p:nvSpPr>
          <p:cNvPr id="3" name="Content Placeholder 2">
            <a:extLst>
              <a:ext uri="{FF2B5EF4-FFF2-40B4-BE49-F238E27FC236}">
                <a16:creationId xmlns:a16="http://schemas.microsoft.com/office/drawing/2014/main" id="{327B59B4-5563-4DF0-B06F-9F947BC95EF6}"/>
              </a:ext>
            </a:extLst>
          </p:cNvPr>
          <p:cNvSpPr>
            <a:spLocks noGrp="1"/>
          </p:cNvSpPr>
          <p:nvPr>
            <p:ph idx="1"/>
          </p:nvPr>
        </p:nvSpPr>
        <p:spPr>
          <a:xfrm>
            <a:off x="278375" y="2391913"/>
            <a:ext cx="2418997" cy="2074174"/>
          </a:xfrm>
        </p:spPr>
        <p:txBody>
          <a:bodyPr>
            <a:normAutofit lnSpcReduction="10000"/>
          </a:bodyPr>
          <a:lstStyle/>
          <a:p>
            <a:r>
              <a:rPr lang="en-US" sz="2400" b="0" dirty="0"/>
              <a:t>2. Select </a:t>
            </a:r>
            <a:r>
              <a:rPr lang="en-US" sz="2400" dirty="0"/>
              <a:t>Land Units</a:t>
            </a:r>
            <a:r>
              <a:rPr lang="en-US" sz="2400" b="0" dirty="0"/>
              <a:t> to include with the check boxes or the ‘Select All’ option.</a:t>
            </a:r>
          </a:p>
          <a:p>
            <a:pPr marL="457200" indent="-457200">
              <a:buFont typeface="+mj-lt"/>
              <a:buAutoNum type="arabicPeriod"/>
            </a:pPr>
            <a:endParaRPr lang="en-US" dirty="0"/>
          </a:p>
          <a:p>
            <a:endParaRPr lang="en-US" dirty="0"/>
          </a:p>
        </p:txBody>
      </p:sp>
      <p:sp>
        <p:nvSpPr>
          <p:cNvPr id="5" name="Slide Number Placeholder 4">
            <a:extLst>
              <a:ext uri="{FF2B5EF4-FFF2-40B4-BE49-F238E27FC236}">
                <a16:creationId xmlns:a16="http://schemas.microsoft.com/office/drawing/2014/main" id="{AA8788F0-468B-4CAF-9A1A-6F77FAE6BAC5}"/>
              </a:ext>
            </a:extLst>
          </p:cNvPr>
          <p:cNvSpPr>
            <a:spLocks noGrp="1"/>
          </p:cNvSpPr>
          <p:nvPr>
            <p:ph type="sldNum" sz="quarter" idx="4"/>
          </p:nvPr>
        </p:nvSpPr>
        <p:spPr/>
        <p:txBody>
          <a:bodyPr/>
          <a:lstStyle/>
          <a:p>
            <a:fld id="{39FC9244-15B3-8F40-A6D8-795DD2FF1F30}" type="slidenum">
              <a:rPr lang="en-US" smtClean="0"/>
              <a:pPr/>
              <a:t>8</a:t>
            </a:fld>
            <a:endParaRPr lang="en-US" dirty="0"/>
          </a:p>
        </p:txBody>
      </p:sp>
      <p:pic>
        <p:nvPicPr>
          <p:cNvPr id="6" name="Picture 5">
            <a:extLst>
              <a:ext uri="{FF2B5EF4-FFF2-40B4-BE49-F238E27FC236}">
                <a16:creationId xmlns:a16="http://schemas.microsoft.com/office/drawing/2014/main" id="{DBCA7657-B79B-4F79-A0D1-709499734CD8}"/>
              </a:ext>
            </a:extLst>
          </p:cNvPr>
          <p:cNvPicPr>
            <a:picLocks noChangeAspect="1"/>
          </p:cNvPicPr>
          <p:nvPr/>
        </p:nvPicPr>
        <p:blipFill>
          <a:blip r:embed="rId3"/>
          <a:stretch>
            <a:fillRect/>
          </a:stretch>
        </p:blipFill>
        <p:spPr>
          <a:xfrm>
            <a:off x="2697372" y="1598987"/>
            <a:ext cx="4645606" cy="5089761"/>
          </a:xfrm>
          <a:prstGeom prst="rect">
            <a:avLst/>
          </a:prstGeom>
          <a:ln>
            <a:solidFill>
              <a:schemeClr val="tx1"/>
            </a:solidFill>
          </a:ln>
        </p:spPr>
      </p:pic>
    </p:spTree>
    <p:extLst>
      <p:ext uri="{BB962C8B-B14F-4D97-AF65-F5344CB8AC3E}">
        <p14:creationId xmlns:p14="http://schemas.microsoft.com/office/powerpoint/2010/main" val="968657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554FD-AEED-4D52-8A20-0156FC0677E2}"/>
              </a:ext>
            </a:extLst>
          </p:cNvPr>
          <p:cNvSpPr>
            <a:spLocks noGrp="1"/>
          </p:cNvSpPr>
          <p:nvPr>
            <p:ph type="title"/>
          </p:nvPr>
        </p:nvSpPr>
        <p:spPr/>
        <p:txBody>
          <a:bodyPr>
            <a:noAutofit/>
          </a:bodyPr>
          <a:lstStyle/>
          <a:p>
            <a:pPr algn="ctr"/>
            <a:r>
              <a:rPr lang="en-US" sz="2400" dirty="0">
                <a:solidFill>
                  <a:schemeClr val="tx1"/>
                </a:solidFill>
              </a:rPr>
              <a:t>Export Land Units from Conservation Desktop – </a:t>
            </a:r>
            <a:br>
              <a:rPr lang="en-US" sz="2400" dirty="0">
                <a:solidFill>
                  <a:schemeClr val="tx1"/>
                </a:solidFill>
              </a:rPr>
            </a:br>
            <a:r>
              <a:rPr lang="en-US" sz="2400" dirty="0">
                <a:solidFill>
                  <a:schemeClr val="tx1"/>
                </a:solidFill>
              </a:rPr>
              <a:t>Import into Web Soil Survey</a:t>
            </a:r>
          </a:p>
        </p:txBody>
      </p:sp>
      <p:sp>
        <p:nvSpPr>
          <p:cNvPr id="3" name="Content Placeholder 2">
            <a:extLst>
              <a:ext uri="{FF2B5EF4-FFF2-40B4-BE49-F238E27FC236}">
                <a16:creationId xmlns:a16="http://schemas.microsoft.com/office/drawing/2014/main" id="{327B59B4-5563-4DF0-B06F-9F947BC95EF6}"/>
              </a:ext>
            </a:extLst>
          </p:cNvPr>
          <p:cNvSpPr>
            <a:spLocks noGrp="1"/>
          </p:cNvSpPr>
          <p:nvPr>
            <p:ph idx="1"/>
          </p:nvPr>
        </p:nvSpPr>
        <p:spPr>
          <a:xfrm>
            <a:off x="789352" y="1593416"/>
            <a:ext cx="7841497" cy="534167"/>
          </a:xfrm>
        </p:spPr>
        <p:txBody>
          <a:bodyPr/>
          <a:lstStyle/>
          <a:p>
            <a:r>
              <a:rPr lang="en-US" sz="2400" b="0" dirty="0"/>
              <a:t>3.  Open the </a:t>
            </a:r>
            <a:r>
              <a:rPr lang="en-US" sz="2400" dirty="0">
                <a:solidFill>
                  <a:schemeClr val="accent3">
                    <a:lumMod val="50000"/>
                  </a:schemeClr>
                </a:solidFill>
              </a:rPr>
              <a:t>Map Contents </a:t>
            </a:r>
            <a:r>
              <a:rPr lang="en-US" sz="2400" b="0" dirty="0"/>
              <a:t>from center toolbar.</a:t>
            </a:r>
          </a:p>
          <a:p>
            <a:pPr marL="457200" indent="-457200">
              <a:buFont typeface="+mj-lt"/>
              <a:buAutoNum type="arabicPeriod"/>
            </a:pPr>
            <a:endParaRPr lang="en-US" dirty="0"/>
          </a:p>
          <a:p>
            <a:endParaRPr lang="en-US" dirty="0"/>
          </a:p>
        </p:txBody>
      </p:sp>
      <p:sp>
        <p:nvSpPr>
          <p:cNvPr id="5" name="Slide Number Placeholder 4">
            <a:extLst>
              <a:ext uri="{FF2B5EF4-FFF2-40B4-BE49-F238E27FC236}">
                <a16:creationId xmlns:a16="http://schemas.microsoft.com/office/drawing/2014/main" id="{AA8788F0-468B-4CAF-9A1A-6F77FAE6BAC5}"/>
              </a:ext>
            </a:extLst>
          </p:cNvPr>
          <p:cNvSpPr>
            <a:spLocks noGrp="1"/>
          </p:cNvSpPr>
          <p:nvPr>
            <p:ph type="sldNum" sz="quarter" idx="4"/>
          </p:nvPr>
        </p:nvSpPr>
        <p:spPr/>
        <p:txBody>
          <a:bodyPr/>
          <a:lstStyle/>
          <a:p>
            <a:fld id="{39FC9244-15B3-8F40-A6D8-795DD2FF1F30}" type="slidenum">
              <a:rPr lang="en-US" smtClean="0"/>
              <a:pPr/>
              <a:t>9</a:t>
            </a:fld>
            <a:endParaRPr lang="en-US" dirty="0"/>
          </a:p>
        </p:txBody>
      </p:sp>
      <p:pic>
        <p:nvPicPr>
          <p:cNvPr id="6" name="Picture 5">
            <a:extLst>
              <a:ext uri="{FF2B5EF4-FFF2-40B4-BE49-F238E27FC236}">
                <a16:creationId xmlns:a16="http://schemas.microsoft.com/office/drawing/2014/main" id="{DC5D10AA-B4CC-4A5D-B1FB-D2B80CF9F63E}"/>
              </a:ext>
            </a:extLst>
          </p:cNvPr>
          <p:cNvPicPr>
            <a:picLocks noChangeAspect="1"/>
          </p:cNvPicPr>
          <p:nvPr/>
        </p:nvPicPr>
        <p:blipFill>
          <a:blip r:embed="rId3"/>
          <a:stretch>
            <a:fillRect/>
          </a:stretch>
        </p:blipFill>
        <p:spPr>
          <a:xfrm>
            <a:off x="1189760" y="2176780"/>
            <a:ext cx="6198592" cy="970659"/>
          </a:xfrm>
          <a:prstGeom prst="rect">
            <a:avLst/>
          </a:prstGeom>
          <a:ln>
            <a:solidFill>
              <a:schemeClr val="tx1"/>
            </a:solidFill>
          </a:ln>
        </p:spPr>
      </p:pic>
      <p:sp>
        <p:nvSpPr>
          <p:cNvPr id="9" name="Content Placeholder 2">
            <a:extLst>
              <a:ext uri="{FF2B5EF4-FFF2-40B4-BE49-F238E27FC236}">
                <a16:creationId xmlns:a16="http://schemas.microsoft.com/office/drawing/2014/main" id="{32A259EF-8854-4B8E-B8DF-323F53C47B1E}"/>
              </a:ext>
            </a:extLst>
          </p:cNvPr>
          <p:cNvSpPr txBox="1">
            <a:spLocks/>
          </p:cNvSpPr>
          <p:nvPr/>
        </p:nvSpPr>
        <p:spPr>
          <a:xfrm>
            <a:off x="1021683" y="3437377"/>
            <a:ext cx="2336725" cy="2361257"/>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2000" b="1"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b="0" dirty="0"/>
              <a:t>4. Right click on </a:t>
            </a:r>
            <a:r>
              <a:rPr lang="en-US" sz="2400" dirty="0">
                <a:solidFill>
                  <a:schemeClr val="accent3">
                    <a:lumMod val="50000"/>
                  </a:schemeClr>
                </a:solidFill>
              </a:rPr>
              <a:t>Case PLU’s.</a:t>
            </a:r>
            <a:r>
              <a:rPr lang="en-US" sz="2400" b="0" dirty="0"/>
              <a:t> </a:t>
            </a:r>
          </a:p>
          <a:p>
            <a:r>
              <a:rPr lang="en-US" sz="2400" b="0" dirty="0"/>
              <a:t>Choose </a:t>
            </a:r>
            <a:r>
              <a:rPr lang="en-US" sz="2400" dirty="0">
                <a:solidFill>
                  <a:schemeClr val="accent3">
                    <a:lumMod val="50000"/>
                  </a:schemeClr>
                </a:solidFill>
              </a:rPr>
              <a:t>Export Selected</a:t>
            </a:r>
            <a:r>
              <a:rPr lang="en-US" sz="2400" dirty="0"/>
              <a:t>.</a:t>
            </a:r>
          </a:p>
          <a:p>
            <a:pPr marL="457200" indent="-457200">
              <a:buAutoNum type="arabicPeriod" startAt="3"/>
            </a:pPr>
            <a:endParaRPr lang="en-US" sz="2400" b="0" dirty="0"/>
          </a:p>
          <a:p>
            <a:pPr marL="457200" indent="-457200">
              <a:buFont typeface="+mj-lt"/>
              <a:buAutoNum type="arabicPeriod"/>
            </a:pPr>
            <a:endParaRPr lang="en-US" dirty="0"/>
          </a:p>
          <a:p>
            <a:endParaRPr lang="en-US" dirty="0"/>
          </a:p>
        </p:txBody>
      </p:sp>
      <p:pic>
        <p:nvPicPr>
          <p:cNvPr id="10" name="Picture 9">
            <a:extLst>
              <a:ext uri="{FF2B5EF4-FFF2-40B4-BE49-F238E27FC236}">
                <a16:creationId xmlns:a16="http://schemas.microsoft.com/office/drawing/2014/main" id="{13095765-9AC7-429B-B422-46B6E64EDA86}"/>
              </a:ext>
            </a:extLst>
          </p:cNvPr>
          <p:cNvPicPr>
            <a:picLocks noChangeAspect="1"/>
          </p:cNvPicPr>
          <p:nvPr/>
        </p:nvPicPr>
        <p:blipFill>
          <a:blip r:embed="rId4"/>
          <a:stretch>
            <a:fillRect/>
          </a:stretch>
        </p:blipFill>
        <p:spPr>
          <a:xfrm>
            <a:off x="3891556" y="3256440"/>
            <a:ext cx="3740636" cy="3456693"/>
          </a:xfrm>
          <a:prstGeom prst="rect">
            <a:avLst/>
          </a:prstGeom>
          <a:ln>
            <a:solidFill>
              <a:schemeClr val="tx1"/>
            </a:solidFill>
          </a:ln>
        </p:spPr>
      </p:pic>
      <p:sp>
        <p:nvSpPr>
          <p:cNvPr id="11" name="Arrow: Right 10">
            <a:extLst>
              <a:ext uri="{FF2B5EF4-FFF2-40B4-BE49-F238E27FC236}">
                <a16:creationId xmlns:a16="http://schemas.microsoft.com/office/drawing/2014/main" id="{839D4FBD-E35F-4CFB-9005-FF07B5D48169}"/>
              </a:ext>
            </a:extLst>
          </p:cNvPr>
          <p:cNvSpPr/>
          <p:nvPr/>
        </p:nvSpPr>
        <p:spPr>
          <a:xfrm>
            <a:off x="4855384" y="5947379"/>
            <a:ext cx="1095733" cy="195684"/>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81D60B66-3B7C-4A5A-AAA4-C3C07E984A4A}"/>
              </a:ext>
            </a:extLst>
          </p:cNvPr>
          <p:cNvSpPr/>
          <p:nvPr/>
        </p:nvSpPr>
        <p:spPr>
          <a:xfrm rot="10800000">
            <a:off x="6097546" y="2398484"/>
            <a:ext cx="1095733" cy="259371"/>
          </a:xfrm>
          <a:prstGeom prst="rightArrow">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9783712"/>
      </p:ext>
    </p:extLst>
  </p:cSld>
  <p:clrMapOvr>
    <a:masterClrMapping/>
  </p:clrMapOvr>
</p:sld>
</file>

<file path=ppt/theme/theme1.xml><?xml version="1.0" encoding="utf-8"?>
<a:theme xmlns:a="http://schemas.openxmlformats.org/drawingml/2006/main" name="Office Theme">
  <a:themeElements>
    <a:clrScheme name="Custom 4">
      <a:dk1>
        <a:sysClr val="windowText" lastClr="000000"/>
      </a:dk1>
      <a:lt1>
        <a:sysClr val="window" lastClr="FFFFFF"/>
      </a:lt1>
      <a:dk2>
        <a:srgbClr val="1F497D"/>
      </a:dk2>
      <a:lt2>
        <a:srgbClr val="EEECE1"/>
      </a:lt2>
      <a:accent1>
        <a:srgbClr val="139AB2"/>
      </a:accent1>
      <a:accent2>
        <a:srgbClr val="78BA22"/>
      </a:accent2>
      <a:accent3>
        <a:srgbClr val="FEC210"/>
      </a:accent3>
      <a:accent4>
        <a:srgbClr val="72A931"/>
      </a:accent4>
      <a:accent5>
        <a:srgbClr val="6989A6"/>
      </a:accent5>
      <a:accent6>
        <a:srgbClr val="4E667B"/>
      </a:accent6>
      <a:hlink>
        <a:srgbClr val="139AB2"/>
      </a:hlink>
      <a:folHlink>
        <a:srgbClr val="10889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45F41949DA2A940B8D082ECAF8F142D" ma:contentTypeVersion="10" ma:contentTypeDescription="Create a new document." ma:contentTypeScope="" ma:versionID="79c5b662c73c32b3bdf9b87583e49ca7">
  <xsd:schema xmlns:xsd="http://www.w3.org/2001/XMLSchema" xmlns:xs="http://www.w3.org/2001/XMLSchema" xmlns:p="http://schemas.microsoft.com/office/2006/metadata/properties" xmlns:ns2="df38bbad-0bb0-41a7-b78f-084b382b3af7" xmlns:ns3="e9322675-4e6c-4dcb-b08b-f40420b09916" targetNamespace="http://schemas.microsoft.com/office/2006/metadata/properties" ma:root="true" ma:fieldsID="df059d1e331156b9ea2bc3673748c65c" ns2:_="" ns3:_="">
    <xsd:import namespace="df38bbad-0bb0-41a7-b78f-084b382b3af7"/>
    <xsd:import namespace="e9322675-4e6c-4dcb-b08b-f40420b0991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f38bbad-0bb0-41a7-b78f-084b382b3af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9322675-4e6c-4dcb-b08b-f40420b09916"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315B339-66E9-4D71-9EC9-4AEB9CA82E5F}">
  <ds:schemaRefs>
    <ds:schemaRef ds:uri="http://schemas.microsoft.com/sharepoint/v3/contenttype/forms"/>
  </ds:schemaRefs>
</ds:datastoreItem>
</file>

<file path=customXml/itemProps2.xml><?xml version="1.0" encoding="utf-8"?>
<ds:datastoreItem xmlns:ds="http://schemas.openxmlformats.org/officeDocument/2006/customXml" ds:itemID="{B02BDF80-EDD8-440C-A061-534B2663AF13}">
  <ds:schemaRefs>
    <ds:schemaRef ds:uri="http://purl.org/dc/dcmitype/"/>
    <ds:schemaRef ds:uri="http://schemas.microsoft.com/office/2006/metadata/properties"/>
    <ds:schemaRef ds:uri="http://www.w3.org/XML/1998/namespace"/>
    <ds:schemaRef ds:uri="http://purl.org/dc/elements/1.1/"/>
    <ds:schemaRef ds:uri="http://purl.org/dc/terms/"/>
    <ds:schemaRef ds:uri="http://schemas.microsoft.com/office/2006/documentManagement/types"/>
    <ds:schemaRef ds:uri="http://schemas.openxmlformats.org/package/2006/metadata/core-properties"/>
    <ds:schemaRef ds:uri="http://schemas.microsoft.com/office/infopath/2007/PartnerControls"/>
    <ds:schemaRef ds:uri="e9322675-4e6c-4dcb-b08b-f40420b09916"/>
    <ds:schemaRef ds:uri="df38bbad-0bb0-41a7-b78f-084b382b3af7"/>
  </ds:schemaRefs>
</ds:datastoreItem>
</file>

<file path=customXml/itemProps3.xml><?xml version="1.0" encoding="utf-8"?>
<ds:datastoreItem xmlns:ds="http://schemas.openxmlformats.org/officeDocument/2006/customXml" ds:itemID="{BE881A5E-1C5A-4385-92FF-6206EC59E3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f38bbad-0bb0-41a7-b78f-084b382b3af7"/>
    <ds:schemaRef ds:uri="e9322675-4e6c-4dcb-b08b-f40420b0991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1933</TotalTime>
  <Words>4446</Words>
  <Application>Microsoft Office PowerPoint</Application>
  <PresentationFormat>On-screen Show (4:3)</PresentationFormat>
  <Paragraphs>490</Paragraphs>
  <Slides>37</Slides>
  <Notes>33</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Arial Black</vt:lpstr>
      <vt:lpstr>Calibri</vt:lpstr>
      <vt:lpstr>Century Gothic</vt:lpstr>
      <vt:lpstr>Georgia</vt:lpstr>
      <vt:lpstr>Times New Roman</vt:lpstr>
      <vt:lpstr>Wingdings</vt:lpstr>
      <vt:lpstr>Office Theme</vt:lpstr>
      <vt:lpstr>Above State Training - Soil Survey</vt:lpstr>
      <vt:lpstr>Overview</vt:lpstr>
      <vt:lpstr>Overview</vt:lpstr>
      <vt:lpstr>Overview</vt:lpstr>
      <vt:lpstr>Overview</vt:lpstr>
      <vt:lpstr>Above State Training – Soil Survey</vt:lpstr>
      <vt:lpstr>Export Land Units from Conservation Desktop –  Import into Web Soil Survey</vt:lpstr>
      <vt:lpstr>Export Land Units from Conservation Desktop –  Import into Web Soil Survey</vt:lpstr>
      <vt:lpstr>Export Land Units from Conservation Desktop –  Import into Web Soil Survey</vt:lpstr>
      <vt:lpstr>Export Land Units from Conservation Desktop –  Import into Web Soil Survey</vt:lpstr>
      <vt:lpstr>Conservation Assessment Ranking Tool  Soils</vt:lpstr>
      <vt:lpstr>How is Geospatial Data Used in CART</vt:lpstr>
      <vt:lpstr>Usage</vt:lpstr>
      <vt:lpstr>Threshold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CART Ranking and Geospatial Data</vt:lpstr>
      <vt:lpstr>CART Ranking and Geospatial Data</vt:lpstr>
      <vt:lpstr>PowerPoint Presentation</vt:lpstr>
      <vt:lpstr>PowerPoint Presentation</vt:lpstr>
      <vt:lpstr>Soil Data Dev’t Toolbox</vt:lpstr>
      <vt:lpstr>PowerPoint Presentation</vt:lpstr>
      <vt:lpstr>Managing Geospatial Data for Soils </vt:lpstr>
      <vt:lpstr>Managing Geospatial Data for Soils </vt:lpstr>
      <vt:lpstr>PowerPoint Presentation</vt:lpstr>
      <vt:lpstr>PowerPoint Presentation</vt:lpstr>
      <vt:lpstr>PowerPoint Presentation</vt:lpstr>
      <vt:lpstr>PowerPoint Presentation</vt:lpstr>
      <vt:lpstr>PowerPoint Presentation</vt:lpstr>
      <vt:lpstr>PowerPoint Presentation</vt:lpstr>
      <vt:lpstr>Summary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Soil Properties</dc:title>
  <dc:creator>Pederson, Dee - NRCS, Athens, GA</dc:creator>
  <cp:lastModifiedBy>Nemecek, Jason - NRCS - Fort Collins, CO</cp:lastModifiedBy>
  <cp:revision>53</cp:revision>
  <dcterms:created xsi:type="dcterms:W3CDTF">2020-12-07T14:35:09Z</dcterms:created>
  <dcterms:modified xsi:type="dcterms:W3CDTF">2022-11-14T22:40:54Z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0x010100B45F41949DA2A940B8D082ECAF8F142D</vt:lpwstr>
  </property>
</Properties>
</file>